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E90562-0BD9-4DCA-AC63-775DC527C4B6}" type="datetimeFigureOut">
              <a:rPr lang="en-IN" smtClean="0"/>
              <a:t>24-04-2020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72C52A-274B-47C2-A6BA-B9F32FBB0D3B}" type="slidenum">
              <a:rPr lang="en-IN" smtClean="0"/>
              <a:t>‹#›</a:t>
            </a:fld>
            <a:endParaRPr lang="en-IN"/>
          </a:p>
        </p:txBody>
      </p:sp>
    </p:spTree>
    <p:extLst>
      <p:ext uri="{BB962C8B-B14F-4D97-AF65-F5344CB8AC3E}">
        <p14:creationId xmlns:p14="http://schemas.microsoft.com/office/powerpoint/2010/main" val="3483772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E90562-0BD9-4DCA-AC63-775DC527C4B6}" type="datetimeFigureOut">
              <a:rPr lang="en-IN" smtClean="0"/>
              <a:t>24-04-2020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72C52A-274B-47C2-A6BA-B9F32FBB0D3B}" type="slidenum">
              <a:rPr lang="en-IN" smtClean="0"/>
              <a:t>‹#›</a:t>
            </a:fld>
            <a:endParaRPr lang="en-IN"/>
          </a:p>
        </p:txBody>
      </p:sp>
    </p:spTree>
    <p:extLst>
      <p:ext uri="{BB962C8B-B14F-4D97-AF65-F5344CB8AC3E}">
        <p14:creationId xmlns:p14="http://schemas.microsoft.com/office/powerpoint/2010/main" val="3488208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E90562-0BD9-4DCA-AC63-775DC527C4B6}" type="datetimeFigureOut">
              <a:rPr lang="en-IN" smtClean="0"/>
              <a:t>24-04-2020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72C52A-274B-47C2-A6BA-B9F32FBB0D3B}"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22810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E90562-0BD9-4DCA-AC63-775DC527C4B6}" type="datetimeFigureOut">
              <a:rPr lang="en-IN" smtClean="0"/>
              <a:t>24-04-2020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72C52A-274B-47C2-A6BA-B9F32FBB0D3B}" type="slidenum">
              <a:rPr lang="en-IN" smtClean="0"/>
              <a:t>‹#›</a:t>
            </a:fld>
            <a:endParaRPr lang="en-IN"/>
          </a:p>
        </p:txBody>
      </p:sp>
    </p:spTree>
    <p:extLst>
      <p:ext uri="{BB962C8B-B14F-4D97-AF65-F5344CB8AC3E}">
        <p14:creationId xmlns:p14="http://schemas.microsoft.com/office/powerpoint/2010/main" val="1294971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E90562-0BD9-4DCA-AC63-775DC527C4B6}" type="datetimeFigureOut">
              <a:rPr lang="en-IN" smtClean="0"/>
              <a:t>24-04-2020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72C52A-274B-47C2-A6BA-B9F32FBB0D3B}"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3143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E90562-0BD9-4DCA-AC63-775DC527C4B6}" type="datetimeFigureOut">
              <a:rPr lang="en-IN" smtClean="0"/>
              <a:t>24-04-2020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72C52A-274B-47C2-A6BA-B9F32FBB0D3B}" type="slidenum">
              <a:rPr lang="en-IN" smtClean="0"/>
              <a:t>‹#›</a:t>
            </a:fld>
            <a:endParaRPr lang="en-IN"/>
          </a:p>
        </p:txBody>
      </p:sp>
    </p:spTree>
    <p:extLst>
      <p:ext uri="{BB962C8B-B14F-4D97-AF65-F5344CB8AC3E}">
        <p14:creationId xmlns:p14="http://schemas.microsoft.com/office/powerpoint/2010/main" val="3085386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E90562-0BD9-4DCA-AC63-775DC527C4B6}" type="datetimeFigureOut">
              <a:rPr lang="en-IN" smtClean="0"/>
              <a:t>24-04-2020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72C52A-274B-47C2-A6BA-B9F32FBB0D3B}" type="slidenum">
              <a:rPr lang="en-IN" smtClean="0"/>
              <a:t>‹#›</a:t>
            </a:fld>
            <a:endParaRPr lang="en-IN"/>
          </a:p>
        </p:txBody>
      </p:sp>
    </p:spTree>
    <p:extLst>
      <p:ext uri="{BB962C8B-B14F-4D97-AF65-F5344CB8AC3E}">
        <p14:creationId xmlns:p14="http://schemas.microsoft.com/office/powerpoint/2010/main" val="3882976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E90562-0BD9-4DCA-AC63-775DC527C4B6}" type="datetimeFigureOut">
              <a:rPr lang="en-IN" smtClean="0"/>
              <a:t>24-04-2020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72C52A-274B-47C2-A6BA-B9F32FBB0D3B}" type="slidenum">
              <a:rPr lang="en-IN" smtClean="0"/>
              <a:t>‹#›</a:t>
            </a:fld>
            <a:endParaRPr lang="en-IN"/>
          </a:p>
        </p:txBody>
      </p:sp>
    </p:spTree>
    <p:extLst>
      <p:ext uri="{BB962C8B-B14F-4D97-AF65-F5344CB8AC3E}">
        <p14:creationId xmlns:p14="http://schemas.microsoft.com/office/powerpoint/2010/main" val="175754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E90562-0BD9-4DCA-AC63-775DC527C4B6}" type="datetimeFigureOut">
              <a:rPr lang="en-IN" smtClean="0"/>
              <a:t>24-04-2020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72C52A-274B-47C2-A6BA-B9F32FBB0D3B}" type="slidenum">
              <a:rPr lang="en-IN" smtClean="0"/>
              <a:t>‹#›</a:t>
            </a:fld>
            <a:endParaRPr lang="en-IN"/>
          </a:p>
        </p:txBody>
      </p:sp>
    </p:spTree>
    <p:extLst>
      <p:ext uri="{BB962C8B-B14F-4D97-AF65-F5344CB8AC3E}">
        <p14:creationId xmlns:p14="http://schemas.microsoft.com/office/powerpoint/2010/main" val="3455965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E90562-0BD9-4DCA-AC63-775DC527C4B6}" type="datetimeFigureOut">
              <a:rPr lang="en-IN" smtClean="0"/>
              <a:t>24-04-2020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72C52A-274B-47C2-A6BA-B9F32FBB0D3B}" type="slidenum">
              <a:rPr lang="en-IN" smtClean="0"/>
              <a:t>‹#›</a:t>
            </a:fld>
            <a:endParaRPr lang="en-IN"/>
          </a:p>
        </p:txBody>
      </p:sp>
    </p:spTree>
    <p:extLst>
      <p:ext uri="{BB962C8B-B14F-4D97-AF65-F5344CB8AC3E}">
        <p14:creationId xmlns:p14="http://schemas.microsoft.com/office/powerpoint/2010/main" val="430338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E90562-0BD9-4DCA-AC63-775DC527C4B6}" type="datetimeFigureOut">
              <a:rPr lang="en-IN" smtClean="0"/>
              <a:t>24-04-2020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72C52A-274B-47C2-A6BA-B9F32FBB0D3B}" type="slidenum">
              <a:rPr lang="en-IN" smtClean="0"/>
              <a:t>‹#›</a:t>
            </a:fld>
            <a:endParaRPr lang="en-IN"/>
          </a:p>
        </p:txBody>
      </p:sp>
    </p:spTree>
    <p:extLst>
      <p:ext uri="{BB962C8B-B14F-4D97-AF65-F5344CB8AC3E}">
        <p14:creationId xmlns:p14="http://schemas.microsoft.com/office/powerpoint/2010/main" val="381783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E90562-0BD9-4DCA-AC63-775DC527C4B6}" type="datetimeFigureOut">
              <a:rPr lang="en-IN" smtClean="0"/>
              <a:t>24-04-2020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672C52A-274B-47C2-A6BA-B9F32FBB0D3B}" type="slidenum">
              <a:rPr lang="en-IN" smtClean="0"/>
              <a:t>‹#›</a:t>
            </a:fld>
            <a:endParaRPr lang="en-IN"/>
          </a:p>
        </p:txBody>
      </p:sp>
    </p:spTree>
    <p:extLst>
      <p:ext uri="{BB962C8B-B14F-4D97-AF65-F5344CB8AC3E}">
        <p14:creationId xmlns:p14="http://schemas.microsoft.com/office/powerpoint/2010/main" val="2050979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E90562-0BD9-4DCA-AC63-775DC527C4B6}" type="datetimeFigureOut">
              <a:rPr lang="en-IN" smtClean="0"/>
              <a:t>24-04-2020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672C52A-274B-47C2-A6BA-B9F32FBB0D3B}" type="slidenum">
              <a:rPr lang="en-IN" smtClean="0"/>
              <a:t>‹#›</a:t>
            </a:fld>
            <a:endParaRPr lang="en-IN"/>
          </a:p>
        </p:txBody>
      </p:sp>
    </p:spTree>
    <p:extLst>
      <p:ext uri="{BB962C8B-B14F-4D97-AF65-F5344CB8AC3E}">
        <p14:creationId xmlns:p14="http://schemas.microsoft.com/office/powerpoint/2010/main" val="376740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E90562-0BD9-4DCA-AC63-775DC527C4B6}" type="datetimeFigureOut">
              <a:rPr lang="en-IN" smtClean="0"/>
              <a:t>24-04-2020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672C52A-274B-47C2-A6BA-B9F32FBB0D3B}" type="slidenum">
              <a:rPr lang="en-IN" smtClean="0"/>
              <a:t>‹#›</a:t>
            </a:fld>
            <a:endParaRPr lang="en-IN"/>
          </a:p>
        </p:txBody>
      </p:sp>
    </p:spTree>
    <p:extLst>
      <p:ext uri="{BB962C8B-B14F-4D97-AF65-F5344CB8AC3E}">
        <p14:creationId xmlns:p14="http://schemas.microsoft.com/office/powerpoint/2010/main" val="1097828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E90562-0BD9-4DCA-AC63-775DC527C4B6}" type="datetimeFigureOut">
              <a:rPr lang="en-IN" smtClean="0"/>
              <a:t>24-04-2020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72C52A-274B-47C2-A6BA-B9F32FBB0D3B}" type="slidenum">
              <a:rPr lang="en-IN" smtClean="0"/>
              <a:t>‹#›</a:t>
            </a:fld>
            <a:endParaRPr lang="en-IN"/>
          </a:p>
        </p:txBody>
      </p:sp>
    </p:spTree>
    <p:extLst>
      <p:ext uri="{BB962C8B-B14F-4D97-AF65-F5344CB8AC3E}">
        <p14:creationId xmlns:p14="http://schemas.microsoft.com/office/powerpoint/2010/main" val="580602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E90562-0BD9-4DCA-AC63-775DC527C4B6}" type="datetimeFigureOut">
              <a:rPr lang="en-IN" smtClean="0"/>
              <a:t>24-04-2020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72C52A-274B-47C2-A6BA-B9F32FBB0D3B}" type="slidenum">
              <a:rPr lang="en-IN" smtClean="0"/>
              <a:t>‹#›</a:t>
            </a:fld>
            <a:endParaRPr lang="en-IN"/>
          </a:p>
        </p:txBody>
      </p:sp>
    </p:spTree>
    <p:extLst>
      <p:ext uri="{BB962C8B-B14F-4D97-AF65-F5344CB8AC3E}">
        <p14:creationId xmlns:p14="http://schemas.microsoft.com/office/powerpoint/2010/main" val="393202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E90562-0BD9-4DCA-AC63-775DC527C4B6}" type="datetimeFigureOut">
              <a:rPr lang="en-IN" smtClean="0"/>
              <a:t>24-04-2020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672C52A-274B-47C2-A6BA-B9F32FBB0D3B}" type="slidenum">
              <a:rPr lang="en-IN" smtClean="0"/>
              <a:t>‹#›</a:t>
            </a:fld>
            <a:endParaRPr lang="en-IN"/>
          </a:p>
        </p:txBody>
      </p:sp>
    </p:spTree>
    <p:extLst>
      <p:ext uri="{BB962C8B-B14F-4D97-AF65-F5344CB8AC3E}">
        <p14:creationId xmlns:p14="http://schemas.microsoft.com/office/powerpoint/2010/main" val="2760859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46502-6E02-4551-9C33-521C732516C6}"/>
              </a:ext>
            </a:extLst>
          </p:cNvPr>
          <p:cNvSpPr>
            <a:spLocks noGrp="1"/>
          </p:cNvSpPr>
          <p:nvPr>
            <p:ph type="ctrTitle"/>
          </p:nvPr>
        </p:nvSpPr>
        <p:spPr/>
        <p:txBody>
          <a:bodyPr/>
          <a:lstStyle/>
          <a:p>
            <a:r>
              <a:rPr lang="en-IN" dirty="0"/>
              <a:t>UNIT 3</a:t>
            </a:r>
          </a:p>
        </p:txBody>
      </p:sp>
      <p:sp>
        <p:nvSpPr>
          <p:cNvPr id="5" name="Subtitle 4">
            <a:extLst>
              <a:ext uri="{FF2B5EF4-FFF2-40B4-BE49-F238E27FC236}">
                <a16:creationId xmlns:a16="http://schemas.microsoft.com/office/drawing/2014/main" id="{CC6C9D01-0240-4E45-948A-1B4F93E2189E}"/>
              </a:ext>
            </a:extLst>
          </p:cNvPr>
          <p:cNvSpPr>
            <a:spLocks noGrp="1"/>
          </p:cNvSpPr>
          <p:nvPr>
            <p:ph type="subTitle" idx="1"/>
          </p:nvPr>
        </p:nvSpPr>
        <p:spPr/>
        <p:txBody>
          <a:bodyPr/>
          <a:lstStyle/>
          <a:p>
            <a:r>
              <a:rPr lang="en-IN" dirty="0"/>
              <a:t>Rural Marketing</a:t>
            </a:r>
          </a:p>
        </p:txBody>
      </p:sp>
    </p:spTree>
    <p:extLst>
      <p:ext uri="{BB962C8B-B14F-4D97-AF65-F5344CB8AC3E}">
        <p14:creationId xmlns:p14="http://schemas.microsoft.com/office/powerpoint/2010/main" val="1022896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757D-051A-410E-AF77-4E091BC6BC04}"/>
              </a:ext>
            </a:extLst>
          </p:cNvPr>
          <p:cNvSpPr>
            <a:spLocks noGrp="1"/>
          </p:cNvSpPr>
          <p:nvPr>
            <p:ph type="title"/>
          </p:nvPr>
        </p:nvSpPr>
        <p:spPr/>
        <p:txBody>
          <a:bodyPr/>
          <a:lstStyle/>
          <a:p>
            <a:r>
              <a:rPr lang="en-IN" dirty="0"/>
              <a:t>Examples of Distribution Strategies Adopted by Various Companies</a:t>
            </a:r>
          </a:p>
        </p:txBody>
      </p:sp>
      <p:sp>
        <p:nvSpPr>
          <p:cNvPr id="3" name="Content Placeholder 2">
            <a:extLst>
              <a:ext uri="{FF2B5EF4-FFF2-40B4-BE49-F238E27FC236}">
                <a16:creationId xmlns:a16="http://schemas.microsoft.com/office/drawing/2014/main" id="{C0F05513-0AC3-4A5F-B4E6-DBC6FC2D2BFF}"/>
              </a:ext>
            </a:extLst>
          </p:cNvPr>
          <p:cNvSpPr>
            <a:spLocks noGrp="1"/>
          </p:cNvSpPr>
          <p:nvPr>
            <p:ph idx="1"/>
          </p:nvPr>
        </p:nvSpPr>
        <p:spPr/>
        <p:txBody>
          <a:bodyPr>
            <a:normAutofit fontScale="25000" lnSpcReduction="20000"/>
          </a:bodyPr>
          <a:lstStyle/>
          <a:p>
            <a:r>
              <a:rPr lang="en-US" sz="4800" dirty="0"/>
              <a:t>ITC e-</a:t>
            </a:r>
            <a:r>
              <a:rPr lang="en-US" sz="4800" dirty="0" err="1"/>
              <a:t>choupal</a:t>
            </a:r>
            <a:r>
              <a:rPr lang="en-US" sz="4800" dirty="0"/>
              <a:t> initiative, which is looking at raising its present reach of 9,000 villages to 1,00,000 villages, and some 1,500 kiosks to 20,000 kiosks over the next 10 years, uses a communication model based on local language platforms.</a:t>
            </a:r>
          </a:p>
          <a:p>
            <a:r>
              <a:rPr lang="en-US" sz="4800" dirty="0"/>
              <a:t>Godrej Consumer Products, introduced three brands of </a:t>
            </a:r>
            <a:r>
              <a:rPr lang="en-US" sz="4800" dirty="0" err="1"/>
              <a:t>Cinthol</a:t>
            </a:r>
            <a:r>
              <a:rPr lang="en-US" sz="4800" dirty="0"/>
              <a:t>, Fair Glow and Godrej in 50 gm. packs, priced at Rs. 4-5, meant specifically for Madhya Pradesh and Bihar. The company uses radio to reach the local people in their language and push its soap brands into the interior areas.</a:t>
            </a:r>
          </a:p>
          <a:p>
            <a:r>
              <a:rPr lang="en-IN" sz="4800" dirty="0"/>
              <a:t>Britannia Industries </a:t>
            </a:r>
            <a:r>
              <a:rPr lang="en-US" sz="4800" dirty="0"/>
              <a:t>launched Tiger Biscuits, which was a huge success, especially for the rural markets. </a:t>
            </a:r>
          </a:p>
          <a:p>
            <a:r>
              <a:rPr lang="en-US" sz="4800" dirty="0"/>
              <a:t>LG’s ‘</a:t>
            </a:r>
            <a:r>
              <a:rPr lang="en-US" sz="4800" dirty="0" err="1"/>
              <a:t>Samporna</a:t>
            </a:r>
            <a:r>
              <a:rPr lang="en-US" sz="4800" dirty="0"/>
              <a:t>’, its customized TV for the rural market launched in 1998, was a huge success, selling 1,00,000 sets in the very first year. The company uses local language advertising and also uses vans and road shows to reach rural customers. </a:t>
            </a:r>
          </a:p>
          <a:p>
            <a:r>
              <a:rPr lang="en-US" sz="4800" dirty="0"/>
              <a:t>HLL has built a strong distribution system, and has developed a direct access to markets</a:t>
            </a:r>
            <a:br>
              <a:rPr lang="en-US" sz="4800" dirty="0"/>
            </a:br>
            <a:r>
              <a:rPr lang="en-US" sz="4800" dirty="0"/>
              <a:t>through wholesale channel, creating awareness through media, demonstration and on</a:t>
            </a:r>
            <a:br>
              <a:rPr lang="en-US" sz="4800" dirty="0"/>
            </a:br>
            <a:r>
              <a:rPr lang="en-US" sz="4800" dirty="0"/>
              <a:t>ground contact. The company relies heavily on its own company-organized media by way of promotional events organized by </a:t>
            </a:r>
            <a:r>
              <a:rPr lang="en-US" sz="4800" dirty="0" err="1"/>
              <a:t>stockists</a:t>
            </a:r>
            <a:r>
              <a:rPr lang="en-US" sz="4800" dirty="0"/>
              <a:t>. HLL </a:t>
            </a:r>
            <a:r>
              <a:rPr lang="en-US" sz="4800" dirty="0" err="1"/>
              <a:t>stockists</a:t>
            </a:r>
            <a:r>
              <a:rPr lang="en-US" sz="4800" dirty="0"/>
              <a:t> use autorickshaws, bullock-carts, and even boats in the backwaters of Kerala, in order to service the remote villages. </a:t>
            </a:r>
          </a:p>
          <a:p>
            <a:r>
              <a:rPr lang="en-US" sz="4800" dirty="0"/>
              <a:t>Coca Cola has evolved a ‘hub and spoke’ distribution model to reach the villages. To ensure full loads, the company depot supplies large distributors who act as ‘hubs’ twice a week, who in turn appoint and supply smaller distributors once a week. Because of the lack of electricity and refrigerators in the rural areas, Coca-Kola provides low-cost ice boxes—a tin box for new outlets, and </a:t>
            </a:r>
            <a:r>
              <a:rPr lang="en-US" sz="4800" dirty="0" err="1"/>
              <a:t>thermocol</a:t>
            </a:r>
            <a:r>
              <a:rPr lang="en-US" sz="4800" dirty="0"/>
              <a:t> box for seasonal outlets. Coca-Cola uses a combination of TV, cinema and radio to reach 53.6% of rural households. It doubled the spend on </a:t>
            </a:r>
            <a:r>
              <a:rPr lang="en-US" sz="4800" dirty="0" err="1"/>
              <a:t>Doordarshan</a:t>
            </a:r>
            <a:r>
              <a:rPr lang="en-US" sz="4800" dirty="0"/>
              <a:t>, used banners and posters, and also tapped local forms of entertainment like annual </a:t>
            </a:r>
            <a:r>
              <a:rPr lang="en-US" sz="4800" dirty="0" err="1"/>
              <a:t>haats</a:t>
            </a:r>
            <a:r>
              <a:rPr lang="en-US" sz="4800" dirty="0"/>
              <a:t> and fairs, and made huge investments in infrastructure for distribution and marketing. </a:t>
            </a:r>
            <a:br>
              <a:rPr lang="en-US" sz="4800" dirty="0"/>
            </a:br>
            <a:br>
              <a:rPr lang="en-US" dirty="0"/>
            </a:br>
            <a:br>
              <a:rPr lang="en-US" dirty="0"/>
            </a:br>
            <a:br>
              <a:rPr lang="en-IN" dirty="0"/>
            </a:br>
            <a:br>
              <a:rPr lang="en-US" dirty="0"/>
            </a:br>
            <a:r>
              <a:rPr lang="en-US" dirty="0"/>
              <a:t> </a:t>
            </a:r>
            <a:br>
              <a:rPr lang="en-US" dirty="0"/>
            </a:br>
            <a:endParaRPr lang="en-IN" dirty="0"/>
          </a:p>
        </p:txBody>
      </p:sp>
    </p:spTree>
    <p:extLst>
      <p:ext uri="{BB962C8B-B14F-4D97-AF65-F5344CB8AC3E}">
        <p14:creationId xmlns:p14="http://schemas.microsoft.com/office/powerpoint/2010/main" val="3950334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273FC-F3AB-4089-8048-FFDBAEA26724}"/>
              </a:ext>
            </a:extLst>
          </p:cNvPr>
          <p:cNvSpPr>
            <a:spLocks noGrp="1"/>
          </p:cNvSpPr>
          <p:nvPr>
            <p:ph type="title"/>
          </p:nvPr>
        </p:nvSpPr>
        <p:spPr/>
        <p:txBody>
          <a:bodyPr>
            <a:normAutofit/>
          </a:bodyPr>
          <a:lstStyle/>
          <a:p>
            <a:r>
              <a:rPr lang="en-US" dirty="0"/>
              <a:t>Integrated Marketing</a:t>
            </a:r>
            <a:br>
              <a:rPr lang="en-US" dirty="0"/>
            </a:br>
            <a:r>
              <a:rPr lang="en-US" dirty="0"/>
              <a:t>Communication in Rural Marketing </a:t>
            </a:r>
            <a:endParaRPr lang="en-IN" dirty="0"/>
          </a:p>
        </p:txBody>
      </p:sp>
      <p:sp>
        <p:nvSpPr>
          <p:cNvPr id="3" name="Content Placeholder 2">
            <a:extLst>
              <a:ext uri="{FF2B5EF4-FFF2-40B4-BE49-F238E27FC236}">
                <a16:creationId xmlns:a16="http://schemas.microsoft.com/office/drawing/2014/main" id="{D5B532C8-69C1-4A96-9AB3-B06DC2DFA31C}"/>
              </a:ext>
            </a:extLst>
          </p:cNvPr>
          <p:cNvSpPr>
            <a:spLocks noGrp="1"/>
          </p:cNvSpPr>
          <p:nvPr>
            <p:ph idx="1"/>
          </p:nvPr>
        </p:nvSpPr>
        <p:spPr/>
        <p:txBody>
          <a:bodyPr/>
          <a:lstStyle/>
          <a:p>
            <a:r>
              <a:rPr lang="en-US" dirty="0"/>
              <a:t>Rural consumer </a:t>
            </a:r>
            <a:r>
              <a:rPr lang="en-US" dirty="0" err="1"/>
              <a:t>behaviour</a:t>
            </a:r>
            <a:r>
              <a:rPr lang="en-US" dirty="0"/>
              <a:t> differs from the urban consumer </a:t>
            </a:r>
            <a:r>
              <a:rPr lang="en-US" dirty="0" err="1"/>
              <a:t>behaviour</a:t>
            </a:r>
            <a:r>
              <a:rPr lang="en-US" dirty="0"/>
              <a:t> and so requires developing communication strategies unique to the rural markets. </a:t>
            </a:r>
          </a:p>
          <a:p>
            <a:r>
              <a:rPr lang="en-US" dirty="0"/>
              <a:t>Sellers need to communicate to their target rural markets to inform them about the products they sell and to influence their </a:t>
            </a:r>
            <a:r>
              <a:rPr lang="en-US" dirty="0" err="1"/>
              <a:t>behaviour</a:t>
            </a:r>
            <a:r>
              <a:rPr lang="en-US" dirty="0"/>
              <a:t> for the products. </a:t>
            </a:r>
            <a:br>
              <a:rPr lang="en-US" dirty="0"/>
            </a:br>
            <a:br>
              <a:rPr lang="en-US" dirty="0"/>
            </a:br>
            <a:endParaRPr lang="en-IN" dirty="0"/>
          </a:p>
        </p:txBody>
      </p:sp>
    </p:spTree>
    <p:extLst>
      <p:ext uri="{BB962C8B-B14F-4D97-AF65-F5344CB8AC3E}">
        <p14:creationId xmlns:p14="http://schemas.microsoft.com/office/powerpoint/2010/main" val="1058287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6BE63-2CCB-4FA7-B34A-5EA8B8F2DF89}"/>
              </a:ext>
            </a:extLst>
          </p:cNvPr>
          <p:cNvSpPr>
            <a:spLocks noGrp="1"/>
          </p:cNvSpPr>
          <p:nvPr>
            <p:ph type="title"/>
          </p:nvPr>
        </p:nvSpPr>
        <p:spPr/>
        <p:txBody>
          <a:bodyPr/>
          <a:lstStyle/>
          <a:p>
            <a:r>
              <a:rPr lang="en-IN" dirty="0"/>
              <a:t>Challenges in Rural Communication</a:t>
            </a:r>
          </a:p>
        </p:txBody>
      </p:sp>
      <p:sp>
        <p:nvSpPr>
          <p:cNvPr id="3" name="Content Placeholder 2">
            <a:extLst>
              <a:ext uri="{FF2B5EF4-FFF2-40B4-BE49-F238E27FC236}">
                <a16:creationId xmlns:a16="http://schemas.microsoft.com/office/drawing/2014/main" id="{D6464352-1DF0-400C-88BE-8D435D0AC52F}"/>
              </a:ext>
            </a:extLst>
          </p:cNvPr>
          <p:cNvSpPr>
            <a:spLocks noGrp="1"/>
          </p:cNvSpPr>
          <p:nvPr>
            <p:ph idx="1"/>
          </p:nvPr>
        </p:nvSpPr>
        <p:spPr/>
        <p:txBody>
          <a:bodyPr/>
          <a:lstStyle/>
          <a:p>
            <a:r>
              <a:rPr lang="en-IN" dirty="0"/>
              <a:t>Managing Spread and Diversity</a:t>
            </a:r>
          </a:p>
          <a:p>
            <a:r>
              <a:rPr lang="en-IN" dirty="0"/>
              <a:t>Understanding the Rural Audience</a:t>
            </a:r>
          </a:p>
          <a:p>
            <a:r>
              <a:rPr lang="en-IN" dirty="0"/>
              <a:t>Low Literacy Levels</a:t>
            </a:r>
          </a:p>
          <a:p>
            <a:r>
              <a:rPr lang="en-IN" dirty="0"/>
              <a:t>Limited Media Reach</a:t>
            </a:r>
          </a:p>
          <a:p>
            <a:r>
              <a:rPr lang="en-IN" dirty="0"/>
              <a:t>Poor Infrastructure Facilities</a:t>
            </a:r>
          </a:p>
          <a:p>
            <a:r>
              <a:rPr lang="en-IN" dirty="0"/>
              <a:t>Selective Attention to/Retention</a:t>
            </a:r>
          </a:p>
          <a:p>
            <a:r>
              <a:rPr lang="en-IN" dirty="0"/>
              <a:t>Linguistic and Socio-cultural differences</a:t>
            </a:r>
          </a:p>
        </p:txBody>
      </p:sp>
    </p:spTree>
    <p:extLst>
      <p:ext uri="{BB962C8B-B14F-4D97-AF65-F5344CB8AC3E}">
        <p14:creationId xmlns:p14="http://schemas.microsoft.com/office/powerpoint/2010/main" val="2785950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4E55C-63A2-4D42-ADC5-CEB25E7DC167}"/>
              </a:ext>
            </a:extLst>
          </p:cNvPr>
          <p:cNvSpPr>
            <a:spLocks noGrp="1"/>
          </p:cNvSpPr>
          <p:nvPr>
            <p:ph type="title"/>
          </p:nvPr>
        </p:nvSpPr>
        <p:spPr/>
        <p:txBody>
          <a:bodyPr/>
          <a:lstStyle/>
          <a:p>
            <a:r>
              <a:rPr lang="en-IN" dirty="0"/>
              <a:t>Effective Messages</a:t>
            </a:r>
          </a:p>
        </p:txBody>
      </p:sp>
      <p:sp>
        <p:nvSpPr>
          <p:cNvPr id="3" name="Content Placeholder 2">
            <a:extLst>
              <a:ext uri="{FF2B5EF4-FFF2-40B4-BE49-F238E27FC236}">
                <a16:creationId xmlns:a16="http://schemas.microsoft.com/office/drawing/2014/main" id="{85998657-190B-4B76-A9C0-36DF0FBB44BA}"/>
              </a:ext>
            </a:extLst>
          </p:cNvPr>
          <p:cNvSpPr>
            <a:spLocks noGrp="1"/>
          </p:cNvSpPr>
          <p:nvPr>
            <p:ph idx="1"/>
          </p:nvPr>
        </p:nvSpPr>
        <p:spPr/>
        <p:txBody>
          <a:bodyPr>
            <a:normAutofit lnSpcReduction="10000"/>
          </a:bodyPr>
          <a:lstStyle/>
          <a:p>
            <a:r>
              <a:rPr lang="en-US" dirty="0"/>
              <a:t>A major challenge for rural communicator is how to make the communicated messages effective. </a:t>
            </a:r>
          </a:p>
          <a:p>
            <a:pPr lvl="1"/>
            <a:r>
              <a:rPr lang="en-IN" b="1" dirty="0"/>
              <a:t>Languages:</a:t>
            </a:r>
            <a:r>
              <a:rPr lang="en-IN" dirty="0"/>
              <a:t> </a:t>
            </a:r>
            <a:r>
              <a:rPr lang="en-US" dirty="0"/>
              <a:t>The message has to be understood. This requires communicating in a language that is meaningful to the consumer. </a:t>
            </a:r>
          </a:p>
          <a:p>
            <a:pPr lvl="1"/>
            <a:r>
              <a:rPr lang="en-IN" b="1" dirty="0"/>
              <a:t>Pictorial Presentation: </a:t>
            </a:r>
            <a:r>
              <a:rPr lang="en-US" dirty="0"/>
              <a:t>The use of visuals as part of the message is important in rural markets as literacy levels are low. </a:t>
            </a:r>
          </a:p>
          <a:p>
            <a:pPr lvl="1"/>
            <a:r>
              <a:rPr lang="en-US" b="1" dirty="0"/>
              <a:t>Source of the Message: </a:t>
            </a:r>
            <a:r>
              <a:rPr lang="en-US" dirty="0"/>
              <a:t>Credibility of the source is critical for rural markets.</a:t>
            </a:r>
          </a:p>
          <a:p>
            <a:pPr lvl="1"/>
            <a:r>
              <a:rPr lang="en-US" b="1" dirty="0"/>
              <a:t>Context Association: </a:t>
            </a:r>
            <a:r>
              <a:rPr lang="en-US" dirty="0"/>
              <a:t>Associations create interest, hold attention and provide meaning. </a:t>
            </a:r>
            <a:br>
              <a:rPr lang="en-US" dirty="0"/>
            </a:br>
            <a:br>
              <a:rPr lang="en-IN" dirty="0"/>
            </a:br>
            <a:br>
              <a:rPr lang="en-US" dirty="0"/>
            </a:br>
            <a:br>
              <a:rPr lang="en-IN" dirty="0"/>
            </a:br>
            <a:br>
              <a:rPr lang="en-US" dirty="0"/>
            </a:br>
            <a:endParaRPr lang="en-IN" dirty="0"/>
          </a:p>
        </p:txBody>
      </p:sp>
    </p:spTree>
    <p:extLst>
      <p:ext uri="{BB962C8B-B14F-4D97-AF65-F5344CB8AC3E}">
        <p14:creationId xmlns:p14="http://schemas.microsoft.com/office/powerpoint/2010/main" val="688653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ADCFA-FAD8-4A4A-A702-D08576A63961}"/>
              </a:ext>
            </a:extLst>
          </p:cNvPr>
          <p:cNvSpPr>
            <a:spLocks noGrp="1"/>
          </p:cNvSpPr>
          <p:nvPr>
            <p:ph type="title"/>
          </p:nvPr>
        </p:nvSpPr>
        <p:spPr/>
        <p:txBody>
          <a:bodyPr/>
          <a:lstStyle/>
          <a:p>
            <a:r>
              <a:rPr lang="en-IN" dirty="0"/>
              <a:t>Media Used</a:t>
            </a:r>
          </a:p>
        </p:txBody>
      </p:sp>
      <p:sp>
        <p:nvSpPr>
          <p:cNvPr id="3" name="Content Placeholder 2">
            <a:extLst>
              <a:ext uri="{FF2B5EF4-FFF2-40B4-BE49-F238E27FC236}">
                <a16:creationId xmlns:a16="http://schemas.microsoft.com/office/drawing/2014/main" id="{8187B318-4E2F-4862-96D7-B771B7EE44C1}"/>
              </a:ext>
            </a:extLst>
          </p:cNvPr>
          <p:cNvSpPr>
            <a:spLocks noGrp="1"/>
          </p:cNvSpPr>
          <p:nvPr>
            <p:ph idx="1"/>
          </p:nvPr>
        </p:nvSpPr>
        <p:spPr>
          <a:xfrm>
            <a:off x="677334" y="1391921"/>
            <a:ext cx="8596668" cy="4649442"/>
          </a:xfrm>
        </p:spPr>
        <p:txBody>
          <a:bodyPr>
            <a:normAutofit fontScale="70000" lnSpcReduction="20000"/>
          </a:bodyPr>
          <a:lstStyle/>
          <a:p>
            <a:r>
              <a:rPr lang="en-IN" dirty="0"/>
              <a:t>Mass Media (Conventional)</a:t>
            </a:r>
          </a:p>
          <a:p>
            <a:pPr lvl="1"/>
            <a:r>
              <a:rPr lang="en-IN" dirty="0"/>
              <a:t>Television</a:t>
            </a:r>
          </a:p>
          <a:p>
            <a:pPr lvl="1"/>
            <a:r>
              <a:rPr lang="en-IN" dirty="0"/>
              <a:t>Radio</a:t>
            </a:r>
          </a:p>
          <a:p>
            <a:pPr lvl="1"/>
            <a:r>
              <a:rPr lang="en-IN" dirty="0"/>
              <a:t>Print Media</a:t>
            </a:r>
          </a:p>
          <a:p>
            <a:pPr lvl="1"/>
            <a:r>
              <a:rPr lang="en-IN" dirty="0"/>
              <a:t>Cinema</a:t>
            </a:r>
          </a:p>
          <a:p>
            <a:pPr lvl="1"/>
            <a:r>
              <a:rPr lang="en-IN" dirty="0"/>
              <a:t>Word of Mouth</a:t>
            </a:r>
          </a:p>
          <a:p>
            <a:pPr lvl="1"/>
            <a:r>
              <a:rPr lang="en-IN" dirty="0"/>
              <a:t>Video/On Wheels </a:t>
            </a:r>
          </a:p>
          <a:p>
            <a:r>
              <a:rPr lang="en-IN" dirty="0"/>
              <a:t>Traditional Media (Non-conventional)</a:t>
            </a:r>
          </a:p>
          <a:p>
            <a:pPr lvl="1"/>
            <a:r>
              <a:rPr lang="en-IN" dirty="0"/>
              <a:t>Wall Paintings</a:t>
            </a:r>
          </a:p>
          <a:p>
            <a:pPr lvl="1"/>
            <a:r>
              <a:rPr lang="en-IN" dirty="0"/>
              <a:t>Direct Mail</a:t>
            </a:r>
          </a:p>
          <a:p>
            <a:pPr lvl="1"/>
            <a:r>
              <a:rPr lang="en-IN" dirty="0"/>
              <a:t>Folk Theatre</a:t>
            </a:r>
          </a:p>
          <a:p>
            <a:pPr lvl="1"/>
            <a:r>
              <a:rPr lang="en-IN" dirty="0"/>
              <a:t>Banners placed on animals like elephants, camels etc.</a:t>
            </a:r>
          </a:p>
          <a:p>
            <a:pPr lvl="1"/>
            <a:r>
              <a:rPr lang="en-IN" dirty="0"/>
              <a:t>Puppetry</a:t>
            </a:r>
          </a:p>
          <a:p>
            <a:pPr lvl="1"/>
            <a:r>
              <a:rPr lang="en-IN" dirty="0"/>
              <a:t>Processions, tableau etc.</a:t>
            </a:r>
          </a:p>
          <a:p>
            <a:pPr lvl="1"/>
            <a:r>
              <a:rPr lang="en-IN" dirty="0"/>
              <a:t>Contests</a:t>
            </a:r>
          </a:p>
          <a:p>
            <a:pPr lvl="1"/>
            <a:r>
              <a:rPr lang="en-IN" dirty="0"/>
              <a:t>Mobile Vans</a:t>
            </a:r>
          </a:p>
          <a:p>
            <a:pPr lvl="1"/>
            <a:r>
              <a:rPr lang="en-IN" dirty="0"/>
              <a:t>Stalls, hoardings at local fairs</a:t>
            </a:r>
          </a:p>
        </p:txBody>
      </p:sp>
    </p:spTree>
    <p:extLst>
      <p:ext uri="{BB962C8B-B14F-4D97-AF65-F5344CB8AC3E}">
        <p14:creationId xmlns:p14="http://schemas.microsoft.com/office/powerpoint/2010/main" val="3182375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A2891-5259-4484-9844-3B1E86E80628}"/>
              </a:ext>
            </a:extLst>
          </p:cNvPr>
          <p:cNvSpPr>
            <a:spLocks noGrp="1"/>
          </p:cNvSpPr>
          <p:nvPr>
            <p:ph type="title"/>
          </p:nvPr>
        </p:nvSpPr>
        <p:spPr/>
        <p:txBody>
          <a:bodyPr/>
          <a:lstStyle/>
          <a:p>
            <a:r>
              <a:rPr lang="en-IN" dirty="0"/>
              <a:t>Different Promotional Strategies</a:t>
            </a:r>
          </a:p>
        </p:txBody>
      </p:sp>
      <p:sp>
        <p:nvSpPr>
          <p:cNvPr id="3" name="Content Placeholder 2">
            <a:extLst>
              <a:ext uri="{FF2B5EF4-FFF2-40B4-BE49-F238E27FC236}">
                <a16:creationId xmlns:a16="http://schemas.microsoft.com/office/drawing/2014/main" id="{50CCA3E8-E93E-4BB1-8AF5-AB1CA0FD2C9E}"/>
              </a:ext>
            </a:extLst>
          </p:cNvPr>
          <p:cNvSpPr>
            <a:spLocks noGrp="1"/>
          </p:cNvSpPr>
          <p:nvPr>
            <p:ph idx="1"/>
          </p:nvPr>
        </p:nvSpPr>
        <p:spPr/>
        <p:txBody>
          <a:bodyPr/>
          <a:lstStyle/>
          <a:p>
            <a:r>
              <a:rPr lang="en-IN" dirty="0"/>
              <a:t>Advertising</a:t>
            </a:r>
          </a:p>
          <a:p>
            <a:r>
              <a:rPr lang="en-IN" dirty="0"/>
              <a:t>Personal Selling</a:t>
            </a:r>
          </a:p>
          <a:p>
            <a:r>
              <a:rPr lang="en-IN" dirty="0"/>
              <a:t>Sales Promotion</a:t>
            </a:r>
          </a:p>
          <a:p>
            <a:r>
              <a:rPr lang="en-IN" dirty="0"/>
              <a:t>Public Relations</a:t>
            </a:r>
          </a:p>
        </p:txBody>
      </p:sp>
    </p:spTree>
    <p:extLst>
      <p:ext uri="{BB962C8B-B14F-4D97-AF65-F5344CB8AC3E}">
        <p14:creationId xmlns:p14="http://schemas.microsoft.com/office/powerpoint/2010/main" val="3941735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052D3-187E-4863-9444-7B92959EAF53}"/>
              </a:ext>
            </a:extLst>
          </p:cNvPr>
          <p:cNvSpPr>
            <a:spLocks noGrp="1"/>
          </p:cNvSpPr>
          <p:nvPr>
            <p:ph type="title"/>
          </p:nvPr>
        </p:nvSpPr>
        <p:spPr/>
        <p:txBody>
          <a:bodyPr/>
          <a:lstStyle/>
          <a:p>
            <a:r>
              <a:rPr lang="en-IN" dirty="0"/>
              <a:t>Advertising</a:t>
            </a:r>
          </a:p>
        </p:txBody>
      </p:sp>
      <p:sp>
        <p:nvSpPr>
          <p:cNvPr id="3" name="Content Placeholder 2">
            <a:extLst>
              <a:ext uri="{FF2B5EF4-FFF2-40B4-BE49-F238E27FC236}">
                <a16:creationId xmlns:a16="http://schemas.microsoft.com/office/drawing/2014/main" id="{A70E5307-B087-44CA-BF28-7F14A6119F32}"/>
              </a:ext>
            </a:extLst>
          </p:cNvPr>
          <p:cNvSpPr>
            <a:spLocks noGrp="1"/>
          </p:cNvSpPr>
          <p:nvPr>
            <p:ph idx="1"/>
          </p:nvPr>
        </p:nvSpPr>
        <p:spPr/>
        <p:txBody>
          <a:bodyPr>
            <a:normAutofit/>
          </a:bodyPr>
          <a:lstStyle/>
          <a:p>
            <a:r>
              <a:rPr lang="en-US" dirty="0"/>
              <a:t>Rural marketers would do well to understand the rural culture of how</a:t>
            </a:r>
            <a:br>
              <a:rPr lang="en-US" dirty="0"/>
            </a:br>
            <a:r>
              <a:rPr lang="en-US" dirty="0"/>
              <a:t>they use their time to create advertising campaigns most suited to them. </a:t>
            </a:r>
          </a:p>
          <a:p>
            <a:r>
              <a:rPr lang="en-US" dirty="0"/>
              <a:t>The advertising differences need to cover the following areas:</a:t>
            </a:r>
          </a:p>
          <a:p>
            <a:pPr lvl="1"/>
            <a:r>
              <a:rPr lang="en-US" dirty="0"/>
              <a:t>Print advertising to restrict itself to local press, pamphlets, hoardings like wall paintings, audio-visual vans, local cinema, outdoor media like camels, elephants, balloons and product displays, and merchandising.</a:t>
            </a:r>
          </a:p>
          <a:p>
            <a:pPr lvl="1"/>
            <a:r>
              <a:rPr lang="en-US" dirty="0"/>
              <a:t>Language used should be easily understood by the local population.</a:t>
            </a:r>
          </a:p>
          <a:p>
            <a:pPr lvl="1"/>
            <a:r>
              <a:rPr lang="en-US" dirty="0"/>
              <a:t>Timing should be just before the festive and harvest seasons.</a:t>
            </a:r>
          </a:p>
          <a:p>
            <a:pPr lvl="1"/>
            <a:r>
              <a:rPr lang="en-US" dirty="0"/>
              <a:t>The art should be simple, easily understood by the rural masses </a:t>
            </a:r>
            <a:br>
              <a:rPr lang="en-US" dirty="0"/>
            </a:br>
            <a:br>
              <a:rPr lang="en-US" dirty="0"/>
            </a:br>
            <a:endParaRPr lang="en-IN" dirty="0"/>
          </a:p>
        </p:txBody>
      </p:sp>
    </p:spTree>
    <p:extLst>
      <p:ext uri="{BB962C8B-B14F-4D97-AF65-F5344CB8AC3E}">
        <p14:creationId xmlns:p14="http://schemas.microsoft.com/office/powerpoint/2010/main" val="3170681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1F50B-F49B-4C15-A6C6-0D36E5FF4D48}"/>
              </a:ext>
            </a:extLst>
          </p:cNvPr>
          <p:cNvSpPr>
            <a:spLocks noGrp="1"/>
          </p:cNvSpPr>
          <p:nvPr>
            <p:ph type="title"/>
          </p:nvPr>
        </p:nvSpPr>
        <p:spPr/>
        <p:txBody>
          <a:bodyPr/>
          <a:lstStyle/>
          <a:p>
            <a:r>
              <a:rPr lang="en-IN" dirty="0"/>
              <a:t>Ways of Advertising in Rural India</a:t>
            </a:r>
          </a:p>
        </p:txBody>
      </p:sp>
      <p:sp>
        <p:nvSpPr>
          <p:cNvPr id="3" name="Content Placeholder 2">
            <a:extLst>
              <a:ext uri="{FF2B5EF4-FFF2-40B4-BE49-F238E27FC236}">
                <a16:creationId xmlns:a16="http://schemas.microsoft.com/office/drawing/2014/main" id="{9FCE17FE-3038-47B1-9DAF-C306EECDBC39}"/>
              </a:ext>
            </a:extLst>
          </p:cNvPr>
          <p:cNvSpPr>
            <a:spLocks noGrp="1"/>
          </p:cNvSpPr>
          <p:nvPr>
            <p:ph idx="1"/>
          </p:nvPr>
        </p:nvSpPr>
        <p:spPr/>
        <p:txBody>
          <a:bodyPr/>
          <a:lstStyle/>
          <a:p>
            <a:r>
              <a:rPr lang="en-US" dirty="0"/>
              <a:t>In planning a promotional strategy, the variations in customs, habits, religion, attitudes and their interplay should not be overlooked.</a:t>
            </a:r>
          </a:p>
          <a:p>
            <a:r>
              <a:rPr lang="en-US" dirty="0"/>
              <a:t>In the advertisements which are aimed at rural buyers, the advertiser should not make too many claims for his product, because they will not be remembered by the farmer, nor would he believe in them. </a:t>
            </a:r>
          </a:p>
          <a:p>
            <a:r>
              <a:rPr lang="en-US" dirty="0"/>
              <a:t>It is better to release advertisements in the vernacular. </a:t>
            </a:r>
          </a:p>
          <a:p>
            <a:r>
              <a:rPr lang="en-US" dirty="0"/>
              <a:t>The most discreet use of media at the minimum cost per contact should be made with minimum wastage in preference to the massive campaigns in all mass media. </a:t>
            </a:r>
            <a:endParaRPr lang="en-IN" dirty="0"/>
          </a:p>
        </p:txBody>
      </p:sp>
    </p:spTree>
    <p:extLst>
      <p:ext uri="{BB962C8B-B14F-4D97-AF65-F5344CB8AC3E}">
        <p14:creationId xmlns:p14="http://schemas.microsoft.com/office/powerpoint/2010/main" val="3856488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0F8CC-D5F2-4FDA-983A-449B8408E3BD}"/>
              </a:ext>
            </a:extLst>
          </p:cNvPr>
          <p:cNvSpPr>
            <a:spLocks noGrp="1"/>
          </p:cNvSpPr>
          <p:nvPr>
            <p:ph type="title"/>
          </p:nvPr>
        </p:nvSpPr>
        <p:spPr/>
        <p:txBody>
          <a:bodyPr>
            <a:normAutofit/>
          </a:bodyPr>
          <a:lstStyle/>
          <a:p>
            <a:r>
              <a:rPr lang="en-US" dirty="0"/>
              <a:t>Sales force Management in Rural Marketing </a:t>
            </a:r>
            <a:endParaRPr lang="en-IN" dirty="0"/>
          </a:p>
        </p:txBody>
      </p:sp>
      <p:sp>
        <p:nvSpPr>
          <p:cNvPr id="3" name="Content Placeholder 2">
            <a:extLst>
              <a:ext uri="{FF2B5EF4-FFF2-40B4-BE49-F238E27FC236}">
                <a16:creationId xmlns:a16="http://schemas.microsoft.com/office/drawing/2014/main" id="{D393D809-82D8-4B76-98F9-8D02E112A0D2}"/>
              </a:ext>
            </a:extLst>
          </p:cNvPr>
          <p:cNvSpPr>
            <a:spLocks noGrp="1"/>
          </p:cNvSpPr>
          <p:nvPr>
            <p:ph idx="1"/>
          </p:nvPr>
        </p:nvSpPr>
        <p:spPr/>
        <p:txBody>
          <a:bodyPr/>
          <a:lstStyle/>
          <a:p>
            <a:r>
              <a:rPr lang="en-US" dirty="0"/>
              <a:t>The task of sales force management carries certain added dimensions in the rural context. </a:t>
            </a:r>
          </a:p>
          <a:p>
            <a:r>
              <a:rPr lang="en-US" dirty="0"/>
              <a:t>In selecting the salesman, in giving the orientation, in motivating them and in developing them the sales manager has to adapt to the unique requirement of rural selling. </a:t>
            </a:r>
          </a:p>
          <a:p>
            <a:r>
              <a:rPr lang="en-US" dirty="0"/>
              <a:t>The primary activities of sales force management in the rural context consist of having a sales organization geared to serve villages, accompanied by the HR functions of recruitment, compensation, training, supervision, evaluation and career growth.</a:t>
            </a:r>
          </a:p>
          <a:p>
            <a:r>
              <a:rPr lang="en-US" dirty="0"/>
              <a:t>For companies that serve rural markets from their existing urban channels, the sales organi­zation stops at the level of the city wholesaler and sometimes at the retailer in a town. </a:t>
            </a:r>
            <a:endParaRPr lang="en-IN" dirty="0"/>
          </a:p>
        </p:txBody>
      </p:sp>
    </p:spTree>
    <p:extLst>
      <p:ext uri="{BB962C8B-B14F-4D97-AF65-F5344CB8AC3E}">
        <p14:creationId xmlns:p14="http://schemas.microsoft.com/office/powerpoint/2010/main" val="1785880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884AE-42E0-4871-8A20-8D3882CB1625}"/>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4D026AF0-42EC-4F06-BC76-12FEB1419AA9}"/>
              </a:ext>
            </a:extLst>
          </p:cNvPr>
          <p:cNvSpPr>
            <a:spLocks noGrp="1"/>
          </p:cNvSpPr>
          <p:nvPr>
            <p:ph idx="1"/>
          </p:nvPr>
        </p:nvSpPr>
        <p:spPr>
          <a:xfrm>
            <a:off x="677334" y="1361441"/>
            <a:ext cx="8596668" cy="4679922"/>
          </a:xfrm>
        </p:spPr>
        <p:txBody>
          <a:bodyPr/>
          <a:lstStyle/>
          <a:p>
            <a:r>
              <a:rPr lang="en-US" dirty="0"/>
              <a:t>Rural marketing calls for some specific traits on the part of salesman.</a:t>
            </a:r>
          </a:p>
          <a:p>
            <a:pPr lvl="1"/>
            <a:r>
              <a:rPr lang="en-US" b="1" dirty="0"/>
              <a:t>Willingness to be located in the rural areas.</a:t>
            </a:r>
          </a:p>
          <a:p>
            <a:pPr lvl="1"/>
            <a:r>
              <a:rPr lang="en-IN" b="1" dirty="0"/>
              <a:t>Cultural compatibility.</a:t>
            </a:r>
          </a:p>
          <a:p>
            <a:pPr lvl="1"/>
            <a:r>
              <a:rPr lang="en-IN" b="1" dirty="0"/>
              <a:t>Attitude factors.</a:t>
            </a:r>
          </a:p>
          <a:p>
            <a:pPr lvl="1"/>
            <a:r>
              <a:rPr lang="en-US" b="1" dirty="0"/>
              <a:t>Knowledge of the local language.</a:t>
            </a:r>
          </a:p>
          <a:p>
            <a:pPr lvl="1"/>
            <a:r>
              <a:rPr lang="en-US" b="1" dirty="0"/>
              <a:t>Ability to handle several product lines.</a:t>
            </a:r>
          </a:p>
          <a:p>
            <a:pPr lvl="1"/>
            <a:r>
              <a:rPr lang="en-US" b="1" dirty="0"/>
              <a:t>Creativity.</a:t>
            </a:r>
            <a:endParaRPr lang="en-IN" b="1" dirty="0"/>
          </a:p>
          <a:p>
            <a:pPr lvl="1"/>
            <a:r>
              <a:rPr lang="en-IN" b="1"/>
              <a:t>Travel.</a:t>
            </a:r>
            <a:endParaRPr lang="en-IN" b="1" dirty="0"/>
          </a:p>
          <a:p>
            <a:pPr lvl="1"/>
            <a:endParaRPr lang="en-IN" dirty="0"/>
          </a:p>
        </p:txBody>
      </p:sp>
    </p:spTree>
    <p:extLst>
      <p:ext uri="{BB962C8B-B14F-4D97-AF65-F5344CB8AC3E}">
        <p14:creationId xmlns:p14="http://schemas.microsoft.com/office/powerpoint/2010/main" val="2304739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DA501-DBAA-437A-BAA7-2D85E4EB8C43}"/>
              </a:ext>
            </a:extLst>
          </p:cNvPr>
          <p:cNvSpPr>
            <a:spLocks noGrp="1"/>
          </p:cNvSpPr>
          <p:nvPr>
            <p:ph type="title"/>
          </p:nvPr>
        </p:nvSpPr>
        <p:spPr/>
        <p:txBody>
          <a:bodyPr/>
          <a:lstStyle/>
          <a:p>
            <a:pPr algn="ctr"/>
            <a:r>
              <a:rPr lang="en-IN" dirty="0"/>
              <a:t>CLASSIFICATION OF PRODUCTS</a:t>
            </a:r>
          </a:p>
        </p:txBody>
      </p:sp>
      <p:sp>
        <p:nvSpPr>
          <p:cNvPr id="3" name="Content Placeholder 2">
            <a:extLst>
              <a:ext uri="{FF2B5EF4-FFF2-40B4-BE49-F238E27FC236}">
                <a16:creationId xmlns:a16="http://schemas.microsoft.com/office/drawing/2014/main" id="{D3FEBE0C-13AC-4513-A0BF-48061C347428}"/>
              </a:ext>
            </a:extLst>
          </p:cNvPr>
          <p:cNvSpPr>
            <a:spLocks noGrp="1"/>
          </p:cNvSpPr>
          <p:nvPr>
            <p:ph idx="1"/>
          </p:nvPr>
        </p:nvSpPr>
        <p:spPr/>
        <p:txBody>
          <a:bodyPr/>
          <a:lstStyle/>
          <a:p>
            <a:r>
              <a:rPr lang="en-IN" dirty="0"/>
              <a:t>FMCG</a:t>
            </a:r>
          </a:p>
          <a:p>
            <a:r>
              <a:rPr lang="en-IN" dirty="0"/>
              <a:t>Consumer Durables</a:t>
            </a:r>
          </a:p>
          <a:p>
            <a:r>
              <a:rPr lang="en-IN" dirty="0"/>
              <a:t>Agricultural Products</a:t>
            </a:r>
          </a:p>
          <a:p>
            <a:r>
              <a:rPr lang="en-IN" dirty="0"/>
              <a:t>Services</a:t>
            </a:r>
          </a:p>
        </p:txBody>
      </p:sp>
    </p:spTree>
    <p:extLst>
      <p:ext uri="{BB962C8B-B14F-4D97-AF65-F5344CB8AC3E}">
        <p14:creationId xmlns:p14="http://schemas.microsoft.com/office/powerpoint/2010/main" val="2664586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ACFBE-BD6C-4E29-80D6-255146D99B02}"/>
              </a:ext>
            </a:extLst>
          </p:cNvPr>
          <p:cNvSpPr>
            <a:spLocks noGrp="1"/>
          </p:cNvSpPr>
          <p:nvPr>
            <p:ph type="title"/>
          </p:nvPr>
        </p:nvSpPr>
        <p:spPr/>
        <p:txBody>
          <a:bodyPr/>
          <a:lstStyle/>
          <a:p>
            <a:r>
              <a:rPr lang="en-US" dirty="0"/>
              <a:t>Pricing Strategy in Rural Marketing</a:t>
            </a:r>
            <a:endParaRPr lang="en-IN" dirty="0"/>
          </a:p>
        </p:txBody>
      </p:sp>
      <p:sp>
        <p:nvSpPr>
          <p:cNvPr id="3" name="Content Placeholder 2">
            <a:extLst>
              <a:ext uri="{FF2B5EF4-FFF2-40B4-BE49-F238E27FC236}">
                <a16:creationId xmlns:a16="http://schemas.microsoft.com/office/drawing/2014/main" id="{62AF0E8C-9756-4DA1-B462-EE914BCB0D7B}"/>
              </a:ext>
            </a:extLst>
          </p:cNvPr>
          <p:cNvSpPr>
            <a:spLocks noGrp="1"/>
          </p:cNvSpPr>
          <p:nvPr>
            <p:ph idx="1"/>
          </p:nvPr>
        </p:nvSpPr>
        <p:spPr/>
        <p:txBody>
          <a:bodyPr>
            <a:normAutofit lnSpcReduction="10000"/>
          </a:bodyPr>
          <a:lstStyle/>
          <a:p>
            <a:r>
              <a:rPr lang="en-US" dirty="0"/>
              <a:t>Pricing strategies are linked to product strategies. </a:t>
            </a:r>
          </a:p>
          <a:p>
            <a:r>
              <a:rPr lang="en-US" dirty="0"/>
              <a:t>The product packaging and presentation also keeps the price low to suit the rural consumer.</a:t>
            </a:r>
          </a:p>
          <a:p>
            <a:pPr lvl="1"/>
            <a:r>
              <a:rPr lang="en-US" dirty="0"/>
              <a:t>Low Cost/Cheap Products: This is a common strategy widely adopted by manufacturing and marketing concerns wherein the price can be kept low by low unit packing like paisa pack of tea, shampoo sachets, etc.</a:t>
            </a:r>
          </a:p>
          <a:p>
            <a:pPr lvl="1"/>
            <a:r>
              <a:rPr lang="en-IN" dirty="0"/>
              <a:t>Refill Packs/Reusable Packaging: </a:t>
            </a:r>
            <a:r>
              <a:rPr lang="en-US" dirty="0"/>
              <a:t>The containers can be put to multipurpose uses, which can have a significant impact in the rural market. E.g. tea, coffee &amp; many other consumer goods re available in refill or reusable packages.</a:t>
            </a:r>
          </a:p>
          <a:p>
            <a:pPr lvl="1"/>
            <a:r>
              <a:rPr lang="en-US" dirty="0"/>
              <a:t>Application of Value Engineering: In the food industry, Soya protein is being used instead of milk protein. The nutrition content of both being the same, Milk protein is expensive whereas Soya protein is cheaper. The basic aim being to reduce the value of the product so it becomes affordable to a larger segment, thus expanding its market.</a:t>
            </a:r>
            <a:endParaRPr lang="en-IN" dirty="0"/>
          </a:p>
        </p:txBody>
      </p:sp>
    </p:spTree>
    <p:extLst>
      <p:ext uri="{BB962C8B-B14F-4D97-AF65-F5344CB8AC3E}">
        <p14:creationId xmlns:p14="http://schemas.microsoft.com/office/powerpoint/2010/main" val="1284010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9E3AA-A912-479D-B6AC-254885CEC393}"/>
              </a:ext>
            </a:extLst>
          </p:cNvPr>
          <p:cNvSpPr>
            <a:spLocks noGrp="1"/>
          </p:cNvSpPr>
          <p:nvPr>
            <p:ph type="title"/>
          </p:nvPr>
        </p:nvSpPr>
        <p:spPr/>
        <p:txBody>
          <a:bodyPr/>
          <a:lstStyle/>
          <a:p>
            <a:r>
              <a:rPr lang="en-IN" dirty="0"/>
              <a:t>Pricing Strategy in Rural Markets</a:t>
            </a:r>
          </a:p>
        </p:txBody>
      </p:sp>
      <p:sp>
        <p:nvSpPr>
          <p:cNvPr id="3" name="Content Placeholder 2">
            <a:extLst>
              <a:ext uri="{FF2B5EF4-FFF2-40B4-BE49-F238E27FC236}">
                <a16:creationId xmlns:a16="http://schemas.microsoft.com/office/drawing/2014/main" id="{C3D4698E-931A-4730-A7F3-3CCB39F4EC6D}"/>
              </a:ext>
            </a:extLst>
          </p:cNvPr>
          <p:cNvSpPr>
            <a:spLocks noGrp="1"/>
          </p:cNvSpPr>
          <p:nvPr>
            <p:ph idx="1"/>
          </p:nvPr>
        </p:nvSpPr>
        <p:spPr/>
        <p:txBody>
          <a:bodyPr/>
          <a:lstStyle/>
          <a:p>
            <a:r>
              <a:rPr lang="en-IN" dirty="0"/>
              <a:t>Inclusion of costs of warranties, guarantees, delivery and installation costs in pricing decisions.</a:t>
            </a:r>
          </a:p>
          <a:p>
            <a:r>
              <a:rPr lang="en-IN" dirty="0"/>
              <a:t>Buyers expectations.</a:t>
            </a:r>
          </a:p>
          <a:p>
            <a:r>
              <a:rPr lang="en-IN" dirty="0"/>
              <a:t>Budgetary constraints.</a:t>
            </a:r>
          </a:p>
          <a:p>
            <a:r>
              <a:rPr lang="en-IN" dirty="0"/>
              <a:t>Discounts.</a:t>
            </a:r>
          </a:p>
          <a:p>
            <a:r>
              <a:rPr lang="en-IN" dirty="0"/>
              <a:t>Credit Period.</a:t>
            </a:r>
          </a:p>
          <a:p>
            <a:r>
              <a:rPr lang="en-IN" dirty="0"/>
              <a:t>Logistics and delivery cost.</a:t>
            </a:r>
          </a:p>
          <a:p>
            <a:r>
              <a:rPr lang="en-IN" dirty="0"/>
              <a:t>Availability of government subsidiaries.</a:t>
            </a:r>
          </a:p>
          <a:p>
            <a:r>
              <a:rPr lang="en-IN" dirty="0"/>
              <a:t>Demand and supply scenario of the product market.</a:t>
            </a:r>
          </a:p>
          <a:p>
            <a:endParaRPr lang="en-IN" dirty="0"/>
          </a:p>
        </p:txBody>
      </p:sp>
    </p:spTree>
    <p:extLst>
      <p:ext uri="{BB962C8B-B14F-4D97-AF65-F5344CB8AC3E}">
        <p14:creationId xmlns:p14="http://schemas.microsoft.com/office/powerpoint/2010/main" val="3195495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3828-C76A-4C5F-89E7-5CD348432B20}"/>
              </a:ext>
            </a:extLst>
          </p:cNvPr>
          <p:cNvSpPr>
            <a:spLocks noGrp="1"/>
          </p:cNvSpPr>
          <p:nvPr>
            <p:ph type="title"/>
          </p:nvPr>
        </p:nvSpPr>
        <p:spPr/>
        <p:txBody>
          <a:bodyPr/>
          <a:lstStyle/>
          <a:p>
            <a:r>
              <a:rPr lang="en-IN" dirty="0"/>
              <a:t>Examples</a:t>
            </a:r>
          </a:p>
        </p:txBody>
      </p:sp>
      <p:sp>
        <p:nvSpPr>
          <p:cNvPr id="3" name="Content Placeholder 2">
            <a:extLst>
              <a:ext uri="{FF2B5EF4-FFF2-40B4-BE49-F238E27FC236}">
                <a16:creationId xmlns:a16="http://schemas.microsoft.com/office/drawing/2014/main" id="{AB2837C8-060D-44E4-8A29-852A52122BCE}"/>
              </a:ext>
            </a:extLst>
          </p:cNvPr>
          <p:cNvSpPr>
            <a:spLocks noGrp="1"/>
          </p:cNvSpPr>
          <p:nvPr>
            <p:ph idx="1"/>
          </p:nvPr>
        </p:nvSpPr>
        <p:spPr/>
        <p:txBody>
          <a:bodyPr>
            <a:normAutofit fontScale="70000" lnSpcReduction="20000"/>
          </a:bodyPr>
          <a:lstStyle/>
          <a:p>
            <a:r>
              <a:rPr lang="en-US" dirty="0"/>
              <a:t>Videocon was one of the first companies to enter the rural market with a plethora of products in the home appliances category. It attacked market leader Philips by launching a radio set for Rs.180 (Philips radio costs Rs.250) and grabbed a major chunk of the market. It continued with a similar strategy for its black &amp; white TV, ‘Washer’ washing machine and </a:t>
            </a:r>
            <a:r>
              <a:rPr lang="en-US" dirty="0" err="1"/>
              <a:t>Walky</a:t>
            </a:r>
            <a:r>
              <a:rPr lang="en-US" dirty="0"/>
              <a:t> range of cassette players. </a:t>
            </a:r>
          </a:p>
          <a:p>
            <a:r>
              <a:rPr lang="en-US" dirty="0"/>
              <a:t>Samsung and LG promote their products during harvest season which also coincides with the marriage season.</a:t>
            </a:r>
          </a:p>
          <a:p>
            <a:r>
              <a:rPr lang="en-US" dirty="0" err="1"/>
              <a:t>CavinKare</a:t>
            </a:r>
            <a:r>
              <a:rPr lang="en-US" dirty="0"/>
              <a:t> </a:t>
            </a:r>
            <a:r>
              <a:rPr lang="en-US" dirty="0" err="1"/>
              <a:t>realised</a:t>
            </a:r>
            <a:r>
              <a:rPr lang="en-US" dirty="0"/>
              <a:t> that for a family of 5 members at Rs.2 per sachet and a minimum of 4 hair washes/per person/ per month would mean a Rs.40 spend for shampoo alone. This the company knew was much beyond the reach of an average rural family.  Thus it re-worked its marketing formula and came out with a product that was priced at 0.50 </a:t>
            </a:r>
            <a:r>
              <a:rPr lang="en-US" dirty="0" err="1"/>
              <a:t>paise</a:t>
            </a:r>
            <a:r>
              <a:rPr lang="en-US" dirty="0"/>
              <a:t>. Today 65% of the company’s sales comes from rural markets. </a:t>
            </a:r>
          </a:p>
          <a:p>
            <a:r>
              <a:rPr lang="en-US" dirty="0"/>
              <a:t>When the whole toothpaste market faced a slump and de-growth in 2001, Anchor switches was one company that braved the heat and brought out it’s Anchor ‘vegetarian’ toothpaste. Priced much cheaper than the rest of the lot, the company quickly seized 4% of the market. </a:t>
            </a:r>
          </a:p>
          <a:p>
            <a:r>
              <a:rPr lang="en-US" dirty="0"/>
              <a:t>That rural areas are still in need of basics like electricity, water and roads is a known fact. Honda realized that though a generator was a product that shopkeepers would love to have, even the cheapest priced genset was Rs. 20,000, which was much beyond their reach.  So Honda came with a novel scheme of ‘self-management’ where every month the shopkeepers would put Rs.1000 into a lottery. The person who won the lottery would be gifted the Honda genset. The scheme was repeated every month till every shopkeeper who participated received a genset. Thus Honda got its profit and the shopkeepers were happy! </a:t>
            </a:r>
            <a:endParaRPr lang="en-IN" dirty="0"/>
          </a:p>
        </p:txBody>
      </p:sp>
    </p:spTree>
    <p:extLst>
      <p:ext uri="{BB962C8B-B14F-4D97-AF65-F5344CB8AC3E}">
        <p14:creationId xmlns:p14="http://schemas.microsoft.com/office/powerpoint/2010/main" val="2797015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AA431-B8FF-4490-8A97-CE98FE246C47}"/>
              </a:ext>
            </a:extLst>
          </p:cNvPr>
          <p:cNvSpPr>
            <a:spLocks noGrp="1"/>
          </p:cNvSpPr>
          <p:nvPr>
            <p:ph type="title"/>
          </p:nvPr>
        </p:nvSpPr>
        <p:spPr/>
        <p:txBody>
          <a:bodyPr/>
          <a:lstStyle/>
          <a:p>
            <a:r>
              <a:rPr lang="en-IN"/>
              <a:t>Types</a:t>
            </a:r>
          </a:p>
        </p:txBody>
      </p:sp>
      <p:sp>
        <p:nvSpPr>
          <p:cNvPr id="3" name="Content Placeholder 2">
            <a:extLst>
              <a:ext uri="{FF2B5EF4-FFF2-40B4-BE49-F238E27FC236}">
                <a16:creationId xmlns:a16="http://schemas.microsoft.com/office/drawing/2014/main" id="{CA4B0C7E-4D7E-4DD7-887A-58E1071F22DA}"/>
              </a:ext>
            </a:extLst>
          </p:cNvPr>
          <p:cNvSpPr>
            <a:spLocks noGrp="1"/>
          </p:cNvSpPr>
          <p:nvPr>
            <p:ph idx="1"/>
          </p:nvPr>
        </p:nvSpPr>
        <p:spPr/>
        <p:txBody>
          <a:bodyPr>
            <a:normAutofit fontScale="77500" lnSpcReduction="20000"/>
          </a:bodyPr>
          <a:lstStyle/>
          <a:p>
            <a:r>
              <a:rPr lang="en-US" dirty="0"/>
              <a:t>Mahindra sells its tractors for a lower price but charge higher prices for servicing and spare parts. Consumer durable giants like LG, Samsung, </a:t>
            </a:r>
            <a:r>
              <a:rPr lang="en-US" dirty="0" err="1"/>
              <a:t>Onida</a:t>
            </a:r>
            <a:r>
              <a:rPr lang="en-US" dirty="0"/>
              <a:t> and Videocon are using this pricing strategy to penetrate into villages and small towns. (Optional Product Pricing).</a:t>
            </a:r>
          </a:p>
          <a:p>
            <a:r>
              <a:rPr lang="en-US" dirty="0"/>
              <a:t>BSNL offered free telephone connections to rural consumers. ITC also kept no charges for its net facilities but charged for other transactions when using its e-</a:t>
            </a:r>
            <a:r>
              <a:rPr lang="en-US" dirty="0" err="1"/>
              <a:t>Choupal</a:t>
            </a:r>
            <a:r>
              <a:rPr lang="en-US" dirty="0"/>
              <a:t> (Captive Product Pricing).</a:t>
            </a:r>
          </a:p>
          <a:p>
            <a:r>
              <a:rPr lang="en-US" dirty="0"/>
              <a:t>Arvind Mills revolutionized the concept of Jeans pants. Studying the rural market it found that an average pair of jeans priced at Rs. 300 was much above the reach of the rural consumer. There was also skepticism in wearing ready-made fit clothing.  Thus Aravind brought out its </a:t>
            </a:r>
            <a:r>
              <a:rPr lang="en-US" dirty="0" err="1"/>
              <a:t>Ruf</a:t>
            </a:r>
            <a:r>
              <a:rPr lang="en-US" dirty="0"/>
              <a:t> n </a:t>
            </a:r>
            <a:r>
              <a:rPr lang="en-US" dirty="0" err="1"/>
              <a:t>Tuf</a:t>
            </a:r>
            <a:r>
              <a:rPr lang="en-US" dirty="0"/>
              <a:t> kit at Rs. 195 which was ready to stitch with zipper and buttons. The product was taken deep into villages and tailors were even trained. The strategy worked and within first 2 months, the demand crossed 10 lakh pieces. (Penetration Pricing).</a:t>
            </a:r>
          </a:p>
          <a:p>
            <a:r>
              <a:rPr lang="en-US" dirty="0"/>
              <a:t>Godrej soaps offered rose, sandalwood and neem ingredients at economic prices (Economy Pricing).</a:t>
            </a:r>
          </a:p>
          <a:p>
            <a:r>
              <a:rPr lang="en-US" dirty="0"/>
              <a:t>In order to avoid problems of change HLL sells </a:t>
            </a:r>
            <a:r>
              <a:rPr lang="en-US" dirty="0" err="1"/>
              <a:t>Pepsodent</a:t>
            </a:r>
            <a:r>
              <a:rPr lang="en-US" dirty="0"/>
              <a:t>, Pond’s </a:t>
            </a:r>
            <a:r>
              <a:rPr lang="en-US" dirty="0" err="1"/>
              <a:t>Dreamflower</a:t>
            </a:r>
            <a:r>
              <a:rPr lang="en-US" dirty="0"/>
              <a:t> Talc, Pond’s cold cream, Rin, </a:t>
            </a:r>
            <a:r>
              <a:rPr lang="en-US" dirty="0" err="1"/>
              <a:t>Taaza</a:t>
            </a:r>
            <a:r>
              <a:rPr lang="en-US" dirty="0"/>
              <a:t>, Fair &amp; Lovely, Clinic Plus and Lux at Rs.5. (Coinage Pricing).</a:t>
            </a:r>
          </a:p>
          <a:p>
            <a:r>
              <a:rPr lang="en-US" dirty="0"/>
              <a:t>Pricing Bata at Rs.199.95 can have tremendous results, although the consumer knows he is paying Rs. 200. Consumers on the other hand also tend to equate quality with pricing and so consider LG a better buy than most other TVs since it is costlier (Psychological Pricing).</a:t>
            </a:r>
            <a:endParaRPr lang="en-IN" dirty="0"/>
          </a:p>
        </p:txBody>
      </p:sp>
    </p:spTree>
    <p:extLst>
      <p:ext uri="{BB962C8B-B14F-4D97-AF65-F5344CB8AC3E}">
        <p14:creationId xmlns:p14="http://schemas.microsoft.com/office/powerpoint/2010/main" val="308660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B567A9-6AF9-482D-B297-F704C33171CC}"/>
              </a:ext>
            </a:extLst>
          </p:cNvPr>
          <p:cNvSpPr>
            <a:spLocks noGrp="1"/>
          </p:cNvSpPr>
          <p:nvPr>
            <p:ph type="title"/>
          </p:nvPr>
        </p:nvSpPr>
        <p:spPr/>
        <p:txBody>
          <a:bodyPr/>
          <a:lstStyle/>
          <a:p>
            <a:r>
              <a:rPr lang="en-IN" dirty="0"/>
              <a:t>CLASSIFICATION OF PRODUCTS</a:t>
            </a:r>
          </a:p>
        </p:txBody>
      </p:sp>
      <p:sp>
        <p:nvSpPr>
          <p:cNvPr id="5" name="Content Placeholder 4">
            <a:extLst>
              <a:ext uri="{FF2B5EF4-FFF2-40B4-BE49-F238E27FC236}">
                <a16:creationId xmlns:a16="http://schemas.microsoft.com/office/drawing/2014/main" id="{AE151BFD-F9A0-4838-B49B-AF76AA7F4746}"/>
              </a:ext>
            </a:extLst>
          </p:cNvPr>
          <p:cNvSpPr>
            <a:spLocks noGrp="1"/>
          </p:cNvSpPr>
          <p:nvPr>
            <p:ph idx="1"/>
          </p:nvPr>
        </p:nvSpPr>
        <p:spPr/>
        <p:txBody>
          <a:bodyPr>
            <a:normAutofit lnSpcReduction="10000"/>
          </a:bodyPr>
          <a:lstStyle/>
          <a:p>
            <a:r>
              <a:rPr lang="en-IN" dirty="0"/>
              <a:t>FMCG</a:t>
            </a:r>
          </a:p>
          <a:p>
            <a:pPr lvl="1"/>
            <a:r>
              <a:rPr lang="en-IN" dirty="0"/>
              <a:t>Fast Moving Consumer Goods (FMCG) goods are popularly named as consumer-packaged goods. Items in this category include all consumables people buy at regular intervals. The most common in the list are toilet soaps, detergents, shampoos, toothpaste, shaving products, shoe polish, packaged foodstuff, and household accessories. </a:t>
            </a:r>
          </a:p>
          <a:p>
            <a:pPr lvl="1"/>
            <a:r>
              <a:rPr lang="en-IN" dirty="0"/>
              <a:t>Major players are HUL, Dabur, Marico, Colgate Palmolive, </a:t>
            </a:r>
            <a:r>
              <a:rPr lang="en-IN" dirty="0" err="1"/>
              <a:t>Nirma</a:t>
            </a:r>
            <a:r>
              <a:rPr lang="en-IN" dirty="0"/>
              <a:t>, </a:t>
            </a:r>
            <a:r>
              <a:rPr lang="en-IN" dirty="0" err="1"/>
              <a:t>CavinKare</a:t>
            </a:r>
            <a:r>
              <a:rPr lang="en-IN" b="1" dirty="0"/>
              <a:t> </a:t>
            </a:r>
            <a:r>
              <a:rPr lang="en-IN" dirty="0"/>
              <a:t>and Godrej.</a:t>
            </a:r>
          </a:p>
          <a:p>
            <a:pPr lvl="1"/>
            <a:r>
              <a:rPr lang="en-IN" dirty="0"/>
              <a:t>As per the analysis by ASSOCHAM, Companies Hindustan Unilever Ltd,</a:t>
            </a:r>
            <a:br>
              <a:rPr lang="en-IN" dirty="0"/>
            </a:br>
            <a:r>
              <a:rPr lang="en-IN" dirty="0"/>
              <a:t>Dabur India originates half of their sales from rural India. While Colgate Palmolive India and</a:t>
            </a:r>
            <a:br>
              <a:rPr lang="en-IN" dirty="0"/>
            </a:br>
            <a:r>
              <a:rPr lang="en-IN" dirty="0"/>
              <a:t>Marico constitutes nearly 37% respectively. Nestle India Ltd and GSK Consumer drive</a:t>
            </a:r>
            <a:br>
              <a:rPr lang="en-IN" dirty="0"/>
            </a:br>
            <a:r>
              <a:rPr lang="en-IN" dirty="0"/>
              <a:t>25 per cent of sales from rural India.</a:t>
            </a:r>
          </a:p>
        </p:txBody>
      </p:sp>
    </p:spTree>
    <p:extLst>
      <p:ext uri="{BB962C8B-B14F-4D97-AF65-F5344CB8AC3E}">
        <p14:creationId xmlns:p14="http://schemas.microsoft.com/office/powerpoint/2010/main" val="782284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27583-99A5-4B02-8204-E0C0671B8660}"/>
              </a:ext>
            </a:extLst>
          </p:cNvPr>
          <p:cNvSpPr>
            <a:spLocks noGrp="1"/>
          </p:cNvSpPr>
          <p:nvPr>
            <p:ph type="title"/>
          </p:nvPr>
        </p:nvSpPr>
        <p:spPr/>
        <p:txBody>
          <a:bodyPr/>
          <a:lstStyle/>
          <a:p>
            <a:r>
              <a:rPr lang="en-IN" dirty="0"/>
              <a:t>CLASSIFICATION OF PRODUCTS</a:t>
            </a:r>
          </a:p>
        </p:txBody>
      </p:sp>
      <p:sp>
        <p:nvSpPr>
          <p:cNvPr id="3" name="Content Placeholder 2">
            <a:extLst>
              <a:ext uri="{FF2B5EF4-FFF2-40B4-BE49-F238E27FC236}">
                <a16:creationId xmlns:a16="http://schemas.microsoft.com/office/drawing/2014/main" id="{85344680-6159-46C0-A8B4-490487176535}"/>
              </a:ext>
            </a:extLst>
          </p:cNvPr>
          <p:cNvSpPr>
            <a:spLocks noGrp="1"/>
          </p:cNvSpPr>
          <p:nvPr>
            <p:ph idx="1"/>
          </p:nvPr>
        </p:nvSpPr>
        <p:spPr/>
        <p:txBody>
          <a:bodyPr/>
          <a:lstStyle/>
          <a:p>
            <a:r>
              <a:rPr lang="en-IN" dirty="0"/>
              <a:t>Agricultural Products</a:t>
            </a:r>
          </a:p>
          <a:p>
            <a:pPr lvl="1"/>
            <a:r>
              <a:rPr lang="en-IN" dirty="0"/>
              <a:t>Agricultural inputs such as seeds, fertilizers, pesticides,</a:t>
            </a:r>
            <a:r>
              <a:rPr lang="en-IN" b="1" dirty="0"/>
              <a:t> </a:t>
            </a:r>
            <a:r>
              <a:rPr lang="en-IN" dirty="0"/>
              <a:t>insecticides and implements (tractors, tillers and threshers) Livestock, poultry and fishery.</a:t>
            </a:r>
          </a:p>
          <a:p>
            <a:pPr lvl="1"/>
            <a:r>
              <a:rPr lang="en-IN" dirty="0"/>
              <a:t>Major players are Rallis India, Monsanto, DCM Shriram, Chambal Fertilisers, IFFCO, Mahindra &amp; Mahindra, Eicher and Escorts. </a:t>
            </a:r>
          </a:p>
          <a:p>
            <a:r>
              <a:rPr lang="en-IN" dirty="0"/>
              <a:t>Services</a:t>
            </a:r>
          </a:p>
          <a:p>
            <a:pPr lvl="1"/>
            <a:r>
              <a:rPr lang="en-IN"/>
              <a:t>Telecommunications (BSNL), transport, health care, banking (SBI), insurance</a:t>
            </a:r>
            <a:r>
              <a:rPr lang="en-IN" b="1"/>
              <a:t> </a:t>
            </a:r>
            <a:r>
              <a:rPr lang="en-IN"/>
              <a:t>(LIC) and education.</a:t>
            </a:r>
            <a:endParaRPr lang="en-IN" dirty="0"/>
          </a:p>
        </p:txBody>
      </p:sp>
    </p:spTree>
    <p:extLst>
      <p:ext uri="{BB962C8B-B14F-4D97-AF65-F5344CB8AC3E}">
        <p14:creationId xmlns:p14="http://schemas.microsoft.com/office/powerpoint/2010/main" val="3580035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14F1A-EF20-42B9-A7F6-124047D28452}"/>
              </a:ext>
            </a:extLst>
          </p:cNvPr>
          <p:cNvSpPr>
            <a:spLocks noGrp="1"/>
          </p:cNvSpPr>
          <p:nvPr>
            <p:ph type="title"/>
          </p:nvPr>
        </p:nvSpPr>
        <p:spPr/>
        <p:txBody>
          <a:bodyPr/>
          <a:lstStyle/>
          <a:p>
            <a:r>
              <a:rPr lang="en-IN" dirty="0"/>
              <a:t>NEW PRODUCT DEVELOPMENT</a:t>
            </a:r>
          </a:p>
        </p:txBody>
      </p:sp>
      <p:sp>
        <p:nvSpPr>
          <p:cNvPr id="3" name="Content Placeholder 2">
            <a:extLst>
              <a:ext uri="{FF2B5EF4-FFF2-40B4-BE49-F238E27FC236}">
                <a16:creationId xmlns:a16="http://schemas.microsoft.com/office/drawing/2014/main" id="{FA6C0EED-B3FA-4EE5-839E-1C712980FA21}"/>
              </a:ext>
            </a:extLst>
          </p:cNvPr>
          <p:cNvSpPr>
            <a:spLocks noGrp="1"/>
          </p:cNvSpPr>
          <p:nvPr>
            <p:ph idx="1"/>
          </p:nvPr>
        </p:nvSpPr>
        <p:spPr/>
        <p:txBody>
          <a:bodyPr>
            <a:normAutofit fontScale="62500" lnSpcReduction="20000"/>
          </a:bodyPr>
          <a:lstStyle/>
          <a:p>
            <a:r>
              <a:rPr lang="en-IN" dirty="0"/>
              <a:t>One important aspect of designing products for rural markets is the product fit with the rural lifestyle and environment. </a:t>
            </a:r>
          </a:p>
          <a:p>
            <a:r>
              <a:rPr lang="en-IN" dirty="0"/>
              <a:t>Some new products introduced in rural markets are 5-kg cooking gas cylinder by HPCL; Jolly batter-operated </a:t>
            </a:r>
            <a:r>
              <a:rPr lang="en-IN" dirty="0" err="1"/>
              <a:t>color</a:t>
            </a:r>
            <a:r>
              <a:rPr lang="en-IN" dirty="0"/>
              <a:t> TV, Philips Free Power Radio, </a:t>
            </a:r>
            <a:r>
              <a:rPr lang="en-IN" dirty="0" err="1"/>
              <a:t>Kisan</a:t>
            </a:r>
            <a:r>
              <a:rPr lang="en-IN" dirty="0"/>
              <a:t> Credit Card etc.</a:t>
            </a:r>
          </a:p>
          <a:p>
            <a:r>
              <a:rPr lang="en-IN" dirty="0"/>
              <a:t>The Process involves</a:t>
            </a:r>
          </a:p>
          <a:p>
            <a:pPr lvl="1"/>
            <a:r>
              <a:rPr lang="en-IN" dirty="0"/>
              <a:t>Idea Generation</a:t>
            </a:r>
          </a:p>
          <a:p>
            <a:pPr lvl="2"/>
            <a:r>
              <a:rPr lang="en-IN" dirty="0"/>
              <a:t>The first stage of the New Product Development is the idea generation.</a:t>
            </a:r>
          </a:p>
          <a:p>
            <a:pPr lvl="2"/>
            <a:r>
              <a:rPr lang="en-IN" dirty="0"/>
              <a:t>In rural homes, the detergent bar used for washing clothes is cut into two pieces before use to ensure that it lasts longer due to less melting. But no marketer has addressed this need so far. </a:t>
            </a:r>
          </a:p>
          <a:p>
            <a:pPr lvl="2"/>
            <a:r>
              <a:rPr lang="en-IN" dirty="0"/>
              <a:t>Similarly areas with a problem of hard water would appreciate detergents able to cope with this factor.</a:t>
            </a:r>
          </a:p>
          <a:p>
            <a:pPr lvl="1"/>
            <a:r>
              <a:rPr lang="en-IN" dirty="0"/>
              <a:t>Idea Screening</a:t>
            </a:r>
          </a:p>
          <a:p>
            <a:pPr lvl="2"/>
            <a:r>
              <a:rPr lang="en-IN" dirty="0"/>
              <a:t>This second step of new product development involves finding those good and feasible ideas and discarding those which aren’t.</a:t>
            </a:r>
          </a:p>
          <a:p>
            <a:pPr lvl="1"/>
            <a:r>
              <a:rPr lang="en-IN" dirty="0"/>
              <a:t>Concept Development and Testing</a:t>
            </a:r>
          </a:p>
          <a:p>
            <a:pPr lvl="2"/>
            <a:r>
              <a:rPr lang="en-IN" dirty="0"/>
              <a:t>A concept is a detailed strategy or blueprint version of the idea. </a:t>
            </a:r>
          </a:p>
          <a:p>
            <a:pPr lvl="2"/>
            <a:r>
              <a:rPr lang="en-IN" dirty="0"/>
              <a:t>Concept Testing</a:t>
            </a:r>
            <a:br>
              <a:rPr lang="en-IN" dirty="0"/>
            </a:br>
            <a:r>
              <a:rPr lang="en-IN" dirty="0"/>
              <a:t>in rural market needs to be done in different regions, as needs change from area to area depending</a:t>
            </a:r>
            <a:br>
              <a:rPr lang="en-IN" dirty="0"/>
            </a:br>
            <a:r>
              <a:rPr lang="en-IN" dirty="0"/>
              <a:t>upon the characteristics of a particular region.</a:t>
            </a:r>
          </a:p>
          <a:p>
            <a:pPr lvl="2"/>
            <a:r>
              <a:rPr lang="en-IN" dirty="0"/>
              <a:t>A concept of low-cost dry toilet promoted by UNICEF (requiring less water) was appreciated in water-scarce regions of Rajasthan, but was opposed in other regions where water availability is not a problem</a:t>
            </a:r>
          </a:p>
        </p:txBody>
      </p:sp>
    </p:spTree>
    <p:extLst>
      <p:ext uri="{BB962C8B-B14F-4D97-AF65-F5344CB8AC3E}">
        <p14:creationId xmlns:p14="http://schemas.microsoft.com/office/powerpoint/2010/main" val="666277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894DF-530C-497A-9213-C640A1ED3AD8}"/>
              </a:ext>
            </a:extLst>
          </p:cNvPr>
          <p:cNvSpPr>
            <a:spLocks noGrp="1"/>
          </p:cNvSpPr>
          <p:nvPr>
            <p:ph type="title"/>
          </p:nvPr>
        </p:nvSpPr>
        <p:spPr/>
        <p:txBody>
          <a:bodyPr/>
          <a:lstStyle/>
          <a:p>
            <a:r>
              <a:rPr lang="en-IN" dirty="0"/>
              <a:t>NEW PRODUCT DEVELOPMENT (Cont.)</a:t>
            </a:r>
          </a:p>
        </p:txBody>
      </p:sp>
      <p:sp>
        <p:nvSpPr>
          <p:cNvPr id="3" name="Content Placeholder 2">
            <a:extLst>
              <a:ext uri="{FF2B5EF4-FFF2-40B4-BE49-F238E27FC236}">
                <a16:creationId xmlns:a16="http://schemas.microsoft.com/office/drawing/2014/main" id="{6833196E-69FB-4A85-94A0-9283B293AACD}"/>
              </a:ext>
            </a:extLst>
          </p:cNvPr>
          <p:cNvSpPr>
            <a:spLocks noGrp="1"/>
          </p:cNvSpPr>
          <p:nvPr>
            <p:ph idx="1"/>
          </p:nvPr>
        </p:nvSpPr>
        <p:spPr/>
        <p:txBody>
          <a:bodyPr>
            <a:normAutofit fontScale="62500" lnSpcReduction="20000"/>
          </a:bodyPr>
          <a:lstStyle/>
          <a:p>
            <a:pPr lvl="1"/>
            <a:r>
              <a:rPr lang="en-IN" dirty="0"/>
              <a:t>Business Strategy Analysis and Development</a:t>
            </a:r>
          </a:p>
          <a:p>
            <a:pPr lvl="2"/>
            <a:r>
              <a:rPr lang="en-IN" dirty="0"/>
              <a:t>The testing results help the business in coming up with the final concept to be developed into a product.</a:t>
            </a:r>
          </a:p>
          <a:p>
            <a:pPr lvl="2"/>
            <a:r>
              <a:rPr lang="en-IN" dirty="0"/>
              <a:t>Estimated product profitability, marketing mix, and other product strategies are decided for the product.</a:t>
            </a:r>
          </a:p>
          <a:p>
            <a:pPr lvl="1"/>
            <a:r>
              <a:rPr lang="en-IN" dirty="0"/>
              <a:t>Product Development</a:t>
            </a:r>
          </a:p>
          <a:p>
            <a:pPr lvl="2"/>
            <a:r>
              <a:rPr lang="en-IN" dirty="0"/>
              <a:t>Once all the strategies are approved, the product concept is transformed into an actual tangible product.</a:t>
            </a:r>
          </a:p>
          <a:p>
            <a:pPr lvl="2"/>
            <a:r>
              <a:rPr lang="en-IN" dirty="0"/>
              <a:t>This development stage of new product development results in building up of a prototype or a limited production model.</a:t>
            </a:r>
          </a:p>
          <a:p>
            <a:pPr lvl="1"/>
            <a:r>
              <a:rPr lang="en-IN" dirty="0"/>
              <a:t>Test Marketing</a:t>
            </a:r>
          </a:p>
          <a:p>
            <a:pPr lvl="2"/>
            <a:r>
              <a:rPr lang="en-IN" dirty="0"/>
              <a:t>Unlike concept testing, the prototype is introduced for research and feedback in the test marketing phase.</a:t>
            </a:r>
          </a:p>
          <a:p>
            <a:pPr lvl="2"/>
            <a:r>
              <a:rPr lang="en-IN" dirty="0"/>
              <a:t>This process is of utmost importance as it validates the whole concept and makes the company ready for the launch. </a:t>
            </a:r>
          </a:p>
          <a:p>
            <a:pPr lvl="2"/>
            <a:r>
              <a:rPr lang="en-IN" dirty="0"/>
              <a:t>This is the most important factor in deciding the success or failure of the product. It becomes critical in the rural context where failure rates are high.</a:t>
            </a:r>
          </a:p>
          <a:p>
            <a:pPr lvl="2"/>
            <a:r>
              <a:rPr lang="en-IN" dirty="0"/>
              <a:t>Eicher Tractors aborted its idea of generating electricity through its tractors with the use of a generator powered by tractor engine. This was because the company found that it could not take care of the farmer’s agricultural power purposes and could only be used for domestic purposes. It found that farmers use 5-KW water pumps for irrigation which ran on 3-phase power supply. Hence the company’s single-phase, 3KW generator was not suitable. Because of limited space on tractors a bigger one could not be fit either. So safest bet was to abort!</a:t>
            </a:r>
          </a:p>
          <a:p>
            <a:pPr lvl="1"/>
            <a:r>
              <a:rPr lang="en-IN" dirty="0"/>
              <a:t>Commercialization</a:t>
            </a:r>
          </a:p>
          <a:p>
            <a:pPr lvl="2"/>
            <a:r>
              <a:rPr lang="en-IN" dirty="0"/>
              <a:t>The marketing mix is now put to use.</a:t>
            </a:r>
          </a:p>
          <a:p>
            <a:pPr lvl="2"/>
            <a:r>
              <a:rPr lang="en-IN" dirty="0"/>
              <a:t>Markets are decided for the product to launch in.</a:t>
            </a:r>
          </a:p>
        </p:txBody>
      </p:sp>
    </p:spTree>
    <p:extLst>
      <p:ext uri="{BB962C8B-B14F-4D97-AF65-F5344CB8AC3E}">
        <p14:creationId xmlns:p14="http://schemas.microsoft.com/office/powerpoint/2010/main" val="2332375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9282D-0067-416B-B170-363579281301}"/>
              </a:ext>
            </a:extLst>
          </p:cNvPr>
          <p:cNvSpPr>
            <a:spLocks noGrp="1"/>
          </p:cNvSpPr>
          <p:nvPr>
            <p:ph type="title"/>
          </p:nvPr>
        </p:nvSpPr>
        <p:spPr/>
        <p:txBody>
          <a:bodyPr/>
          <a:lstStyle/>
          <a:p>
            <a:r>
              <a:rPr lang="en-IN" dirty="0"/>
              <a:t>Channel Management</a:t>
            </a:r>
          </a:p>
        </p:txBody>
      </p:sp>
      <p:sp>
        <p:nvSpPr>
          <p:cNvPr id="3" name="Content Placeholder 2">
            <a:extLst>
              <a:ext uri="{FF2B5EF4-FFF2-40B4-BE49-F238E27FC236}">
                <a16:creationId xmlns:a16="http://schemas.microsoft.com/office/drawing/2014/main" id="{55EB5BE9-657E-41C3-AEBE-EE3CAFADAD1C}"/>
              </a:ext>
            </a:extLst>
          </p:cNvPr>
          <p:cNvSpPr>
            <a:spLocks noGrp="1"/>
          </p:cNvSpPr>
          <p:nvPr>
            <p:ph idx="1"/>
          </p:nvPr>
        </p:nvSpPr>
        <p:spPr/>
        <p:txBody>
          <a:bodyPr>
            <a:normAutofit fontScale="77500" lnSpcReduction="20000"/>
          </a:bodyPr>
          <a:lstStyle/>
          <a:p>
            <a:r>
              <a:rPr lang="en-US" dirty="0"/>
              <a:t>The major challenges faced by the marketer in rural areas relate</a:t>
            </a:r>
            <a:br>
              <a:rPr lang="en-US" dirty="0"/>
            </a:br>
            <a:r>
              <a:rPr lang="en-US" dirty="0"/>
              <a:t>to the difficulties in reaching the geographically spread out</a:t>
            </a:r>
            <a:br>
              <a:rPr lang="en-US" dirty="0"/>
            </a:br>
            <a:r>
              <a:rPr lang="en-US" dirty="0"/>
              <a:t>market. </a:t>
            </a:r>
          </a:p>
          <a:p>
            <a:r>
              <a:rPr lang="en-US" dirty="0"/>
              <a:t>The traditional channels used by marketers of consumer goods to reach</a:t>
            </a:r>
            <a:br>
              <a:rPr lang="en-US" dirty="0"/>
            </a:br>
            <a:r>
              <a:rPr lang="en-US" dirty="0"/>
              <a:t>rural markets are the wholesalers and retailers because of the following challenges:- </a:t>
            </a:r>
          </a:p>
          <a:p>
            <a:pPr lvl="1"/>
            <a:r>
              <a:rPr lang="en-US" dirty="0"/>
              <a:t>Difficulty in reaching all brands to interior rural markets with the traditional multi-channel system. </a:t>
            </a:r>
          </a:p>
          <a:p>
            <a:pPr lvl="1"/>
            <a:r>
              <a:rPr lang="en-US" dirty="0"/>
              <a:t>The need for higher frequency of servicing the rural retailers to ensure availability of stocks and reduce loss in sales due to stock outs. </a:t>
            </a:r>
          </a:p>
          <a:p>
            <a:pPr lvl="1"/>
            <a:r>
              <a:rPr lang="en-US" dirty="0"/>
              <a:t>Requirement of large number of intermediaries which increases cost of distribution.</a:t>
            </a:r>
          </a:p>
          <a:p>
            <a:pPr lvl="1"/>
            <a:r>
              <a:rPr lang="en-US" dirty="0"/>
              <a:t>Non-availability of dealers.</a:t>
            </a:r>
          </a:p>
          <a:p>
            <a:pPr lvl="1"/>
            <a:r>
              <a:rPr lang="en-US" dirty="0"/>
              <a:t>Poor viability of retail outlets due to low business volume.</a:t>
            </a:r>
          </a:p>
          <a:p>
            <a:pPr lvl="1"/>
            <a:r>
              <a:rPr lang="en-US" dirty="0"/>
              <a:t>Poor banking facilities.</a:t>
            </a:r>
          </a:p>
          <a:p>
            <a:pPr lvl="1"/>
            <a:r>
              <a:rPr lang="en-US" dirty="0"/>
              <a:t>Poor road connectivity.</a:t>
            </a:r>
            <a:br>
              <a:rPr lang="en-US" dirty="0"/>
            </a:br>
            <a:br>
              <a:rPr lang="en-US" dirty="0"/>
            </a:br>
            <a:br>
              <a:rPr lang="en-US" dirty="0"/>
            </a:br>
            <a:endParaRPr lang="en-IN" dirty="0"/>
          </a:p>
        </p:txBody>
      </p:sp>
    </p:spTree>
    <p:extLst>
      <p:ext uri="{BB962C8B-B14F-4D97-AF65-F5344CB8AC3E}">
        <p14:creationId xmlns:p14="http://schemas.microsoft.com/office/powerpoint/2010/main" val="2606190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1FE64-9CAD-4E24-83CB-30A99896139A}"/>
              </a:ext>
            </a:extLst>
          </p:cNvPr>
          <p:cNvSpPr>
            <a:spLocks noGrp="1"/>
          </p:cNvSpPr>
          <p:nvPr>
            <p:ph type="title"/>
          </p:nvPr>
        </p:nvSpPr>
        <p:spPr/>
        <p:txBody>
          <a:bodyPr/>
          <a:lstStyle/>
          <a:p>
            <a:r>
              <a:rPr lang="en-IN" dirty="0"/>
              <a:t>Channel Management (Cont.)</a:t>
            </a:r>
          </a:p>
        </p:txBody>
      </p:sp>
      <p:sp>
        <p:nvSpPr>
          <p:cNvPr id="3" name="Content Placeholder 2">
            <a:extLst>
              <a:ext uri="{FF2B5EF4-FFF2-40B4-BE49-F238E27FC236}">
                <a16:creationId xmlns:a16="http://schemas.microsoft.com/office/drawing/2014/main" id="{A353520B-3147-4E9F-84A1-17CE1B304630}"/>
              </a:ext>
            </a:extLst>
          </p:cNvPr>
          <p:cNvSpPr>
            <a:spLocks noGrp="1"/>
          </p:cNvSpPr>
          <p:nvPr>
            <p:ph idx="1"/>
          </p:nvPr>
        </p:nvSpPr>
        <p:spPr/>
        <p:txBody>
          <a:bodyPr/>
          <a:lstStyle/>
          <a:p>
            <a:r>
              <a:rPr lang="en-US" dirty="0"/>
              <a:t>An economical approach to reaching the geographically dispersed rural markets is using multiple levels in the channel.</a:t>
            </a:r>
          </a:p>
          <a:p>
            <a:r>
              <a:rPr lang="en-US" dirty="0"/>
              <a:t>Marketers have introduced innovations in distribution to serve</a:t>
            </a:r>
            <a:br>
              <a:rPr lang="en-US" dirty="0"/>
            </a:br>
            <a:r>
              <a:rPr lang="en-US" dirty="0"/>
              <a:t>the geographically spread out, low density and low volume rural</a:t>
            </a:r>
            <a:br>
              <a:rPr lang="en-US" dirty="0"/>
            </a:br>
            <a:r>
              <a:rPr lang="en-US" dirty="0"/>
              <a:t>market with varying degree of success.</a:t>
            </a:r>
          </a:p>
          <a:p>
            <a:pPr lvl="1"/>
            <a:r>
              <a:rPr lang="en-US" dirty="0"/>
              <a:t>Example: As seen from the efforts of ICICI Bank to innovate in accessing the rural market, the emerging channels are varied and are categorized here into mobile units, discovering or developing new institutions for partnering, and the use of Information</a:t>
            </a:r>
            <a:br>
              <a:rPr lang="en-US" dirty="0"/>
            </a:br>
            <a:r>
              <a:rPr lang="en-US" dirty="0"/>
              <a:t>Communication Technology (ICT).</a:t>
            </a:r>
          </a:p>
          <a:p>
            <a:pPr lvl="1"/>
            <a:r>
              <a:rPr lang="en-US" dirty="0"/>
              <a:t>Bharat Petroleum has introduced Rural Marketing Vehicles to reach rural consumers. This vehicle moves from village to village and fills cylinders on the spot for the rural customers.</a:t>
            </a:r>
            <a:endParaRPr lang="en-IN" dirty="0"/>
          </a:p>
        </p:txBody>
      </p:sp>
    </p:spTree>
    <p:extLst>
      <p:ext uri="{BB962C8B-B14F-4D97-AF65-F5344CB8AC3E}">
        <p14:creationId xmlns:p14="http://schemas.microsoft.com/office/powerpoint/2010/main" val="4111252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983F3-E26E-4214-AE6A-1159E5152575}"/>
              </a:ext>
            </a:extLst>
          </p:cNvPr>
          <p:cNvSpPr>
            <a:spLocks noGrp="1"/>
          </p:cNvSpPr>
          <p:nvPr>
            <p:ph type="title"/>
          </p:nvPr>
        </p:nvSpPr>
        <p:spPr/>
        <p:txBody>
          <a:bodyPr/>
          <a:lstStyle/>
          <a:p>
            <a:r>
              <a:rPr lang="en-IN" dirty="0"/>
              <a:t>Rural Distribution</a:t>
            </a:r>
          </a:p>
        </p:txBody>
      </p:sp>
      <p:sp>
        <p:nvSpPr>
          <p:cNvPr id="3" name="Content Placeholder 2">
            <a:extLst>
              <a:ext uri="{FF2B5EF4-FFF2-40B4-BE49-F238E27FC236}">
                <a16:creationId xmlns:a16="http://schemas.microsoft.com/office/drawing/2014/main" id="{F5EFBE59-A355-43AA-A789-ADA21E0BEBF2}"/>
              </a:ext>
            </a:extLst>
          </p:cNvPr>
          <p:cNvSpPr>
            <a:spLocks noGrp="1"/>
          </p:cNvSpPr>
          <p:nvPr>
            <p:ph idx="1"/>
          </p:nvPr>
        </p:nvSpPr>
        <p:spPr>
          <a:xfrm>
            <a:off x="677334" y="1347789"/>
            <a:ext cx="8596668" cy="4992051"/>
          </a:xfrm>
        </p:spPr>
        <p:txBody>
          <a:bodyPr>
            <a:normAutofit fontScale="62500" lnSpcReduction="20000"/>
          </a:bodyPr>
          <a:lstStyle/>
          <a:p>
            <a:r>
              <a:rPr lang="en-US" dirty="0"/>
              <a:t>Marketing in rural areas is essentially a problem of distribution. </a:t>
            </a:r>
          </a:p>
          <a:p>
            <a:r>
              <a:rPr lang="en-US" dirty="0"/>
              <a:t>The companies may consider the following strategies in order to reach the rural mass.</a:t>
            </a:r>
          </a:p>
          <a:p>
            <a:r>
              <a:rPr lang="en-US" dirty="0"/>
              <a:t>The companies may consider the following strategies in order to reach the rural masses:-</a:t>
            </a:r>
          </a:p>
          <a:p>
            <a:pPr lvl="1"/>
            <a:r>
              <a:rPr lang="en-IN" dirty="0"/>
              <a:t>Reach and Visibility: </a:t>
            </a:r>
            <a:r>
              <a:rPr lang="en-US" dirty="0"/>
              <a:t>In a rural setup, it is essential for the companies to ensure that they have a good relationship with the local retailers. This will ensure continuous reach and also give the added advantage of getting appropriate amount of shelf space. Example: Colgate became synonymous with toothpaste, Surf became synonymous with washing detergent, etc. </a:t>
            </a:r>
          </a:p>
          <a:p>
            <a:pPr lvl="1"/>
            <a:r>
              <a:rPr lang="en-US" dirty="0"/>
              <a:t>Reaching up to Mandis/ Towns/ Semi-Urban Areas: Companies can attend to the rural masses by reaching the feeder towns and mandis. </a:t>
            </a:r>
          </a:p>
          <a:p>
            <a:pPr lvl="1"/>
            <a:r>
              <a:rPr lang="en-IN" dirty="0"/>
              <a:t>Target Large Villages: </a:t>
            </a:r>
            <a:r>
              <a:rPr lang="en-US" dirty="0"/>
              <a:t>Nearly 70% population live in villages. As such, targeting such large villages can be beneficial for the companies. </a:t>
            </a:r>
          </a:p>
          <a:p>
            <a:pPr lvl="1"/>
            <a:r>
              <a:rPr lang="en-IN" dirty="0"/>
              <a:t>Understanding Peak Seasons: </a:t>
            </a:r>
            <a:r>
              <a:rPr lang="en-US" dirty="0"/>
              <a:t>The purchasing trends of rural consumers align with the peak  seasons in the area. The peak seasons vary across the nation depending on festivals,  weddings, etc. The companies should be aware of such times and make sure that their product is available for purchase.</a:t>
            </a:r>
          </a:p>
          <a:p>
            <a:pPr lvl="1"/>
            <a:r>
              <a:rPr lang="en-IN" dirty="0"/>
              <a:t>Delivery vans: </a:t>
            </a:r>
            <a:r>
              <a:rPr lang="en-US" dirty="0"/>
              <a:t>Delivery vans can help companies reach select rural areas and also meet the customers directly. These can also serve as promotional tool for the company. </a:t>
            </a:r>
          </a:p>
          <a:p>
            <a:pPr lvl="1"/>
            <a:r>
              <a:rPr lang="en-IN" dirty="0"/>
              <a:t>Collaboration: </a:t>
            </a:r>
            <a:r>
              <a:rPr lang="en-US" dirty="0"/>
              <a:t>Companies can tie-up with the established rural market players by means of collaboration. </a:t>
            </a:r>
          </a:p>
          <a:p>
            <a:pPr lvl="1"/>
            <a:r>
              <a:rPr lang="en-US" dirty="0"/>
              <a:t>Sales Women Network: Companies can also employ rural women as part of their salesforce, who can go door-to-door selling products whilst building personal relationships. This has worked for HUL who call this means “Project Shakti”. </a:t>
            </a:r>
          </a:p>
          <a:p>
            <a:pPr lvl="1"/>
            <a:r>
              <a:rPr lang="en-US" dirty="0"/>
              <a:t>Company’s Own Distribution Network: Some companies have found that the local retailers  are not aggressive enough to push their products and have been pilot testing their own  distribution network in rural areas to be able to reach rural masses directly.</a:t>
            </a:r>
          </a:p>
          <a:p>
            <a:pPr lvl="1"/>
            <a:r>
              <a:rPr lang="en-US" dirty="0" err="1"/>
              <a:t>Haats</a:t>
            </a:r>
            <a:r>
              <a:rPr lang="en-US" dirty="0"/>
              <a:t>: Several people visit such </a:t>
            </a:r>
            <a:r>
              <a:rPr lang="en-US" dirty="0" err="1"/>
              <a:t>haats</a:t>
            </a:r>
            <a:r>
              <a:rPr lang="en-US" dirty="0"/>
              <a:t> from nearby villages and lack of regional and  national players invite fakes and counterfeits. Having presence in </a:t>
            </a:r>
            <a:r>
              <a:rPr lang="en-US" dirty="0" err="1"/>
              <a:t>haats</a:t>
            </a:r>
            <a:r>
              <a:rPr lang="en-US" dirty="0"/>
              <a:t>, the companies can reach more people at fairly less cost.</a:t>
            </a:r>
          </a:p>
          <a:p>
            <a:pPr lvl="1"/>
            <a:r>
              <a:rPr lang="en-US" dirty="0"/>
              <a:t>Melas: Melas or fairs can also be targeted by companies to meet rural consumers which are  held time to time specially during festivals. Example: HUL targeted the “</a:t>
            </a:r>
            <a:r>
              <a:rPr lang="en-US" dirty="0" err="1"/>
              <a:t>Kumbh</a:t>
            </a:r>
            <a:r>
              <a:rPr lang="en-US" dirty="0"/>
              <a:t> Mela” (pilgrimage mela in Allahabad) to market its Lifebuoy soap through a campaign. </a:t>
            </a:r>
          </a:p>
          <a:p>
            <a:pPr lvl="1"/>
            <a:r>
              <a:rPr lang="en-US" dirty="0"/>
              <a:t>Jobbers: The mobile traders who visit several villages can also be targeted to sell a company’s merchandise. They can serve as great influencers of products. </a:t>
            </a:r>
          </a:p>
        </p:txBody>
      </p:sp>
    </p:spTree>
    <p:extLst>
      <p:ext uri="{BB962C8B-B14F-4D97-AF65-F5344CB8AC3E}">
        <p14:creationId xmlns:p14="http://schemas.microsoft.com/office/powerpoint/2010/main" val="37916053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164</TotalTime>
  <Words>2713</Words>
  <Application>Microsoft Office PowerPoint</Application>
  <PresentationFormat>Widescreen</PresentationFormat>
  <Paragraphs>177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Trebuchet MS</vt:lpstr>
      <vt:lpstr>Wingdings 3</vt:lpstr>
      <vt:lpstr>Facet</vt:lpstr>
      <vt:lpstr>UNIT 3</vt:lpstr>
      <vt:lpstr>CLASSIFICATION OF PRODUCTS</vt:lpstr>
      <vt:lpstr>CLASSIFICATION OF PRODUCTS</vt:lpstr>
      <vt:lpstr>CLASSIFICATION OF PRODUCTS</vt:lpstr>
      <vt:lpstr>NEW PRODUCT DEVELOPMENT</vt:lpstr>
      <vt:lpstr>NEW PRODUCT DEVELOPMENT (Cont.)</vt:lpstr>
      <vt:lpstr>Channel Management</vt:lpstr>
      <vt:lpstr>Channel Management (Cont.)</vt:lpstr>
      <vt:lpstr>Rural Distribution</vt:lpstr>
      <vt:lpstr>Examples of Distribution Strategies Adopted by Various Companies</vt:lpstr>
      <vt:lpstr>Integrated Marketing Communication in Rural Marketing </vt:lpstr>
      <vt:lpstr>Challenges in Rural Communication</vt:lpstr>
      <vt:lpstr>Effective Messages</vt:lpstr>
      <vt:lpstr>Media Used</vt:lpstr>
      <vt:lpstr>Different Promotional Strategies</vt:lpstr>
      <vt:lpstr>Advertising</vt:lpstr>
      <vt:lpstr>Ways of Advertising in Rural India</vt:lpstr>
      <vt:lpstr>Sales force Management in Rural Marketing </vt:lpstr>
      <vt:lpstr>PowerPoint Presentation</vt:lpstr>
      <vt:lpstr>Pricing Strategy in Rural Marketing</vt:lpstr>
      <vt:lpstr>Pricing Strategy in Rural Markets</vt:lpstr>
      <vt:lpstr>Examples</vt:lpstr>
      <vt:lpstr>Types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dc:title>
  <dc:creator>ambreen wani</dc:creator>
  <cp:lastModifiedBy>ambreen wani</cp:lastModifiedBy>
  <cp:revision>20</cp:revision>
  <dcterms:created xsi:type="dcterms:W3CDTF">2020-04-22T06:50:39Z</dcterms:created>
  <dcterms:modified xsi:type="dcterms:W3CDTF">2020-04-24T06:19:09Z</dcterms:modified>
</cp:coreProperties>
</file>